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8" r:id="rId22"/>
    <p:sldId id="276" r:id="rId23"/>
    <p:sldId id="277" r:id="rId24"/>
    <p:sldId id="279" r:id="rId2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14" autoAdjust="0"/>
    <p:restoredTop sz="94660"/>
  </p:normalViewPr>
  <p:slideViewPr>
    <p:cSldViewPr snapToGrid="0">
      <p:cViewPr varScale="1">
        <p:scale>
          <a:sx n="45" d="100"/>
          <a:sy n="45" d="100"/>
        </p:scale>
        <p:origin x="128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1143000" y="685800"/>
            <a:ext cx="4572000" cy="3429000"/>
          </a:xfrm>
          <a:prstGeom prst="rect">
            <a:avLst/>
          </a:prstGeom>
        </p:spPr>
        <p:txBody>
          <a:bodyPr/>
          <a:lstStyle/>
          <a:p>
            <a:endParaRPr/>
          </a:p>
        </p:txBody>
      </p:sp>
      <p:sp>
        <p:nvSpPr>
          <p:cNvPr id="126" name="Shape 12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prstGeom prst="rect">
            <a:avLst/>
          </a:prstGeom>
        </p:spPr>
        <p:txBody>
          <a:bodyPr/>
          <a:lstStyle/>
          <a:p>
            <a:endParaRPr/>
          </a:p>
        </p:txBody>
      </p:sp>
      <p:sp>
        <p:nvSpPr>
          <p:cNvPr id="135" name="Shape 135"/>
          <p:cNvSpPr>
            <a:spLocks noGrp="1"/>
          </p:cNvSpPr>
          <p:nvPr>
            <p:ph type="body" sz="quarter" idx="1"/>
          </p:nvPr>
        </p:nvSpPr>
        <p:spPr>
          <a:prstGeom prst="rect">
            <a:avLst/>
          </a:prstGeom>
        </p:spPr>
        <p:txBody>
          <a:bodyPr/>
          <a:lstStyle/>
          <a:p>
            <a:r>
              <a:t>Hi everyone, we are Filippo and Emanuele. We are going to show our project. We decided to take one of the available project and the overall aim of the project was to develop an app capable to manage the new Microsoft House building in Milan.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p>
            <a:r>
              <a:t>Zooming on the two main components we showed the low level packages that belong to Client and Server. Here, what it’s importante to notice is the client structure. Indeed, Xamarin uses the MVVM pattern that is modified version of the MVC pattern.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noRot="1" noChangeAspect="1"/>
          </p:cNvSpPr>
          <p:nvPr>
            <p:ph type="sldImg"/>
          </p:nvPr>
        </p:nvSpPr>
        <p:spPr>
          <a:prstGeom prst="rect">
            <a:avLst/>
          </a:prstGeom>
        </p:spPr>
        <p:txBody>
          <a:bodyPr/>
          <a:lstStyle/>
          <a:p>
            <a:endParaRPr/>
          </a:p>
        </p:txBody>
      </p:sp>
      <p:sp>
        <p:nvSpPr>
          <p:cNvPr id="244" name="Shape 244"/>
          <p:cNvSpPr>
            <a:spLocks noGrp="1"/>
          </p:cNvSpPr>
          <p:nvPr>
            <p:ph type="body" sz="quarter" idx="1"/>
          </p:nvPr>
        </p:nvSpPr>
        <p:spPr>
          <a:prstGeom prst="rect">
            <a:avLst/>
          </a:prstGeom>
        </p:spPr>
        <p:txBody>
          <a:bodyPr/>
          <a:lstStyle/>
          <a:p>
            <a:r>
              <a:t>From the MVC we know that the interaction between the different classes is based on the Observable observer pattern in which each element listens to the other element creating a perfect cohesion.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noRot="1" noChangeAspect="1"/>
          </p:cNvSpPr>
          <p:nvPr>
            <p:ph type="sldImg"/>
          </p:nvPr>
        </p:nvSpPr>
        <p:spPr>
          <a:prstGeom prst="rect">
            <a:avLst/>
          </a:prstGeom>
        </p:spPr>
        <p:txBody>
          <a:bodyPr/>
          <a:lstStyle/>
          <a:p>
            <a:endParaRPr/>
          </a:p>
        </p:txBody>
      </p:sp>
      <p:sp>
        <p:nvSpPr>
          <p:cNvPr id="262" name="Shape 262"/>
          <p:cNvSpPr>
            <a:spLocks noGrp="1"/>
          </p:cNvSpPr>
          <p:nvPr>
            <p:ph type="body" sz="quarter" idx="1"/>
          </p:nvPr>
        </p:nvSpPr>
        <p:spPr>
          <a:prstGeom prst="rect">
            <a:avLst/>
          </a:prstGeom>
        </p:spPr>
        <p:txBody>
          <a:bodyPr/>
          <a:lstStyle/>
          <a:p>
            <a:r>
              <a:t>While moving on the MVVM we have a new component called ViewModel, that creates a bind with the View and communicate with the Model.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noRot="1" noChangeAspect="1"/>
          </p:cNvSpPr>
          <p:nvPr>
            <p:ph type="sldImg"/>
          </p:nvPr>
        </p:nvSpPr>
        <p:spPr>
          <a:prstGeom prst="rect">
            <a:avLst/>
          </a:prstGeom>
        </p:spPr>
        <p:txBody>
          <a:bodyPr/>
          <a:lstStyle/>
          <a:p>
            <a:endParaRPr/>
          </a:p>
        </p:txBody>
      </p:sp>
      <p:sp>
        <p:nvSpPr>
          <p:cNvPr id="271" name="Shape 271"/>
          <p:cNvSpPr>
            <a:spLocks noGrp="1"/>
          </p:cNvSpPr>
          <p:nvPr>
            <p:ph type="body" sz="quarter" idx="1"/>
          </p:nvPr>
        </p:nvSpPr>
        <p:spPr>
          <a:prstGeom prst="rect">
            <a:avLst/>
          </a:prstGeom>
        </p:spPr>
        <p:txBody>
          <a:bodyPr/>
          <a:lstStyle/>
          <a:p>
            <a:r>
              <a:t>Before starting to code we did a Mockup of the application in order to have an idea on the final results.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prstGeom prst="rect">
            <a:avLst/>
          </a:prstGeom>
        </p:spPr>
        <p:txBody>
          <a:bodyPr/>
          <a:lstStyle/>
          <a:p>
            <a:endParaRPr/>
          </a:p>
        </p:txBody>
      </p:sp>
      <p:sp>
        <p:nvSpPr>
          <p:cNvPr id="290" name="Shape 290"/>
          <p:cNvSpPr>
            <a:spLocks noGrp="1"/>
          </p:cNvSpPr>
          <p:nvPr>
            <p:ph type="body" sz="quarter" idx="1"/>
          </p:nvPr>
        </p:nvSpPr>
        <p:spPr>
          <a:prstGeom prst="rect">
            <a:avLst/>
          </a:prstGeom>
        </p:spPr>
        <p:txBody>
          <a:bodyPr/>
          <a:lstStyle/>
          <a:p>
            <a:r>
              <a:t>The next step was the real implementation.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noRot="1" noChangeAspect="1"/>
          </p:cNvSpPr>
          <p:nvPr>
            <p:ph type="sldImg"/>
          </p:nvPr>
        </p:nvSpPr>
        <p:spPr>
          <a:prstGeom prst="rect">
            <a:avLst/>
          </a:prstGeom>
        </p:spPr>
        <p:txBody>
          <a:bodyPr/>
          <a:lstStyle/>
          <a:p>
            <a:endParaRPr/>
          </a:p>
        </p:txBody>
      </p:sp>
      <p:sp>
        <p:nvSpPr>
          <p:cNvPr id="299" name="Shape 299"/>
          <p:cNvSpPr>
            <a:spLocks noGrp="1"/>
          </p:cNvSpPr>
          <p:nvPr>
            <p:ph type="body" sz="quarter" idx="1"/>
          </p:nvPr>
        </p:nvSpPr>
        <p:spPr>
          <a:prstGeom prst="rect">
            <a:avLst/>
          </a:prstGeom>
        </p:spPr>
        <p:txBody>
          <a:bodyPr/>
          <a:lstStyle/>
          <a:p>
            <a:r>
              <a:t>These are all the tools we used: Xamarin, Visual Studio, C# and Azure. The main advantage of using Xamarin is that the resulting application will be native for each target platform.</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In order to improve our product we decided to use different external services integrated with Xamarin forms or Azure. For example the notifications, the maps and the microsoft login. During the Demo we will explain better the detail of each service.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noRot="1" noChangeAspect="1"/>
          </p:cNvSpPr>
          <p:nvPr>
            <p:ph type="sldImg"/>
          </p:nvPr>
        </p:nvSpPr>
        <p:spPr>
          <a:prstGeom prst="rect">
            <a:avLst/>
          </a:prstGeom>
        </p:spPr>
        <p:txBody>
          <a:bodyPr/>
          <a:lstStyle/>
          <a:p>
            <a:endParaRPr/>
          </a:p>
        </p:txBody>
      </p:sp>
      <p:sp>
        <p:nvSpPr>
          <p:cNvPr id="320" name="Shape 320"/>
          <p:cNvSpPr>
            <a:spLocks noGrp="1"/>
          </p:cNvSpPr>
          <p:nvPr>
            <p:ph type="body" sz="quarter" idx="1"/>
          </p:nvPr>
        </p:nvSpPr>
        <p:spPr>
          <a:prstGeom prst="rect">
            <a:avLst/>
          </a:prstGeom>
        </p:spPr>
        <p:txBody>
          <a:bodyPr/>
          <a:lstStyle/>
          <a:p>
            <a:r>
              <a:t>Of course during the implementation we had many problems and probably the main one that we encountered was in the beginning. Usually a single application has just one main function and all the GUI is done based on this functionality, while here we had to put 3 main functionalities in the same app keeping high the usability.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prstGeom prst="rect">
            <a:avLst/>
          </a:prstGeom>
        </p:spPr>
        <p:txBody>
          <a:bodyPr/>
          <a:lstStyle/>
          <a:p>
            <a:endParaRPr/>
          </a:p>
        </p:txBody>
      </p:sp>
      <p:sp>
        <p:nvSpPr>
          <p:cNvPr id="339" name="Shape 339"/>
          <p:cNvSpPr>
            <a:spLocks noGrp="1"/>
          </p:cNvSpPr>
          <p:nvPr>
            <p:ph type="body" sz="quarter" idx="1"/>
          </p:nvPr>
        </p:nvSpPr>
        <p:spPr>
          <a:prstGeom prst="rect">
            <a:avLst/>
          </a:prstGeom>
        </p:spPr>
        <p:txBody>
          <a:bodyPr/>
          <a:lstStyle/>
          <a:p>
            <a:r>
              <a:t>Another problem was the graphical rules defined by each platform. We started with a mockup and we tried persistently to get the same product on all the different OS, but due to the fact that each of them has its specific rules we couldn’t create a uniform product. In the figure an example of a Tabbed Page and how it has displayed on the different platforms.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In the end, we decided to test our application on different devices, in order to understand if the product would work on all of them. We used many devices to see the different performances and we fixed the bugs where they were present. Here an example of a screen on different kind of iPhones.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prstGeom prst="rect">
            <a:avLst/>
          </a:prstGeom>
        </p:spPr>
        <p:txBody>
          <a:bodyPr/>
          <a:lstStyle/>
          <a:p>
            <a:endParaRPr/>
          </a:p>
        </p:txBody>
      </p:sp>
      <p:sp>
        <p:nvSpPr>
          <p:cNvPr id="147" name="Shape 147"/>
          <p:cNvSpPr>
            <a:spLocks noGrp="1"/>
          </p:cNvSpPr>
          <p:nvPr>
            <p:ph type="body" sz="quarter" idx="1"/>
          </p:nvPr>
        </p:nvSpPr>
        <p:spPr>
          <a:prstGeom prst="rect">
            <a:avLst/>
          </a:prstGeom>
        </p:spPr>
        <p:txBody>
          <a:bodyPr/>
          <a:lstStyle/>
          <a:p>
            <a:r>
              <a:t>The presentation is divided in 4 different phases in which we are going to explain our work from different points of view.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noRot="1" noChangeAspect="1"/>
          </p:cNvSpPr>
          <p:nvPr>
            <p:ph type="sldImg"/>
          </p:nvPr>
        </p:nvSpPr>
        <p:spPr>
          <a:prstGeom prst="rect">
            <a:avLst/>
          </a:prstGeom>
        </p:spPr>
        <p:txBody>
          <a:bodyPr/>
          <a:lstStyle/>
          <a:p>
            <a:endParaRPr/>
          </a:p>
        </p:txBody>
      </p:sp>
      <p:sp>
        <p:nvSpPr>
          <p:cNvPr id="355" name="Shape 355"/>
          <p:cNvSpPr>
            <a:spLocks noGrp="1"/>
          </p:cNvSpPr>
          <p:nvPr>
            <p:ph type="body" sz="quarter" idx="1"/>
          </p:nvPr>
        </p:nvSpPr>
        <p:spPr>
          <a:prstGeom prst="rect">
            <a:avLst/>
          </a:prstGeom>
        </p:spPr>
        <p:txBody>
          <a:bodyPr/>
          <a:lstStyle/>
          <a:p>
            <a:r>
              <a:t>Now it is time for the Demo.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t>Starting from the requirements…. We analyzed the description document and we identified 3 different main functionalities that the app should have: See the available rooms in the building in order to book them, allow the user to park and finally having the possibility to see the different events hosted in the building. Moreover Microsoft asked us to develop the app using Xamarin and Azure, that implicitly influenced all our future choices.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prstGeom prst="rect">
            <a:avLst/>
          </a:prstGeom>
        </p:spPr>
        <p:txBody>
          <a:bodyPr/>
          <a:lstStyle/>
          <a:p>
            <a:endParaRPr/>
          </a:p>
        </p:txBody>
      </p:sp>
      <p:sp>
        <p:nvSpPr>
          <p:cNvPr id="176" name="Shape 176"/>
          <p:cNvSpPr>
            <a:spLocks noGrp="1"/>
          </p:cNvSpPr>
          <p:nvPr>
            <p:ph type="body" sz="quarter" idx="1"/>
          </p:nvPr>
        </p:nvSpPr>
        <p:spPr>
          <a:prstGeom prst="rect">
            <a:avLst/>
          </a:prstGeom>
        </p:spPr>
        <p:txBody>
          <a:bodyPr/>
          <a:lstStyle/>
          <a:p>
            <a:r>
              <a:t>In order to create real requirements and starting to develop the app we had to define in a precise way the different functionalities. We did some assumption and we clarified how the app could work in an effective way. </a:t>
            </a:r>
          </a:p>
          <a:p>
            <a:endParaRPr/>
          </a:p>
          <a:p>
            <a:r>
              <a:t>Starting from the Booking of the rooms, we decided that every kind of user registered trough the app should be able to reserve an available room in the building.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The second functionality was more difficult to define, indeed we had to find a way to allow the user to park through the app and our solution was to use a QR Code placed close to the park in order to update the parking availability and allow the different employees to see how many places are free.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r>
              <a:t>The last requirement was about the public events. We decided to see the Calendar as a way to check and being notified in the case of a new Public event hosted in the building in one of the biggest room.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t>To show in an engineering way the requirements we decided to build a use case diagram that can be seen as a method to recap all the requirement showed previously.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prstGeom prst="rect">
            <a:avLst/>
          </a:prstGeom>
        </p:spPr>
        <p:txBody>
          <a:bodyPr/>
          <a:lstStyle/>
          <a:p>
            <a:endParaRPr/>
          </a:p>
        </p:txBody>
      </p:sp>
      <p:sp>
        <p:nvSpPr>
          <p:cNvPr id="215" name="Shape 215"/>
          <p:cNvSpPr>
            <a:spLocks noGrp="1"/>
          </p:cNvSpPr>
          <p:nvPr>
            <p:ph type="body" sz="quarter" idx="1"/>
          </p:nvPr>
        </p:nvSpPr>
        <p:spPr>
          <a:prstGeom prst="rect">
            <a:avLst/>
          </a:prstGeom>
        </p:spPr>
        <p:txBody>
          <a:bodyPr/>
          <a:lstStyle/>
          <a:p>
            <a:r>
              <a:t>Moving on to the Design Phase…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t>In this phase we focused our attention on the design of the overall architecture and the different interactions between the components. As we can see from the figure we have 5 different components.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olo e sottotitolo">
    <p:spTree>
      <p:nvGrpSpPr>
        <p:cNvPr id="1" name=""/>
        <p:cNvGrpSpPr/>
        <p:nvPr/>
      </p:nvGrpSpPr>
      <p:grpSpPr>
        <a:xfrm>
          <a:off x="0" y="0"/>
          <a:ext cx="0" cy="0"/>
          <a:chOff x="0" y="0"/>
          <a:chExt cx="0" cy="0"/>
        </a:xfrm>
      </p:grpSpPr>
      <p:sp>
        <p:nvSpPr>
          <p:cNvPr id="11" name="Titolo Testo"/>
          <p:cNvSpPr txBox="1">
            <a:spLocks noGrp="1"/>
          </p:cNvSpPr>
          <p:nvPr>
            <p:ph type="title"/>
          </p:nvPr>
        </p:nvSpPr>
        <p:spPr>
          <a:xfrm>
            <a:off x="1270000" y="1638300"/>
            <a:ext cx="10464800" cy="3302000"/>
          </a:xfrm>
          <a:prstGeom prst="rect">
            <a:avLst/>
          </a:prstGeom>
        </p:spPr>
        <p:txBody>
          <a:bodyPr anchor="b"/>
          <a:lstStyle/>
          <a:p>
            <a:r>
              <a:t>Titolo Testo</a:t>
            </a:r>
          </a:p>
        </p:txBody>
      </p:sp>
      <p:sp>
        <p:nvSpPr>
          <p:cNvPr id="12" name="Corpo livello uno…"/>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Corpo livello uno</a:t>
            </a:r>
          </a:p>
          <a:p>
            <a:pPr lvl="1"/>
            <a:r>
              <a:t>Corpo livello due</a:t>
            </a:r>
          </a:p>
          <a:p>
            <a:pPr lvl="2"/>
            <a:r>
              <a:t>Corpo livello tre</a:t>
            </a:r>
          </a:p>
          <a:p>
            <a:pPr lvl="3"/>
            <a:r>
              <a:t>Corpo livello quattro</a:t>
            </a:r>
          </a:p>
          <a:p>
            <a:pPr lvl="4"/>
            <a:r>
              <a:t>Corpo livello cinque</a:t>
            </a:r>
          </a:p>
        </p:txBody>
      </p:sp>
      <p:sp>
        <p:nvSpPr>
          <p:cNvPr id="13" name="Numero diapositiva"/>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itazione">
    <p:spTree>
      <p:nvGrpSpPr>
        <p:cNvPr id="1" name=""/>
        <p:cNvGrpSpPr/>
        <p:nvPr/>
      </p:nvGrpSpPr>
      <p:grpSpPr>
        <a:xfrm>
          <a:off x="0" y="0"/>
          <a:ext cx="0" cy="0"/>
          <a:chOff x="0" y="0"/>
          <a:chExt cx="0" cy="0"/>
        </a:xfrm>
      </p:grpSpPr>
      <p:sp>
        <p:nvSpPr>
          <p:cNvPr id="93" name="–Giovanni Mela"/>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–Giovanni Mela</a:t>
            </a:r>
          </a:p>
        </p:txBody>
      </p:sp>
      <p:sp>
        <p:nvSpPr>
          <p:cNvPr id="94" name="“Inserisci qui una citazion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“Inserisci qui una citazione”. </a:t>
            </a:r>
          </a:p>
        </p:txBody>
      </p:sp>
      <p:sp>
        <p:nvSpPr>
          <p:cNvPr id="95"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02" name="Immagin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Vuoto">
    <p:spTree>
      <p:nvGrpSpPr>
        <p:cNvPr id="1" name=""/>
        <p:cNvGrpSpPr/>
        <p:nvPr/>
      </p:nvGrpSpPr>
      <p:grpSpPr>
        <a:xfrm>
          <a:off x="0" y="0"/>
          <a:ext cx="0" cy="0"/>
          <a:chOff x="0" y="0"/>
          <a:chExt cx="0" cy="0"/>
        </a:xfrm>
      </p:grpSpPr>
      <p:sp>
        <p:nvSpPr>
          <p:cNvPr id="110"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olo e sottotitolo">
    <p:spTree>
      <p:nvGrpSpPr>
        <p:cNvPr id="1" name=""/>
        <p:cNvGrpSpPr/>
        <p:nvPr/>
      </p:nvGrpSpPr>
      <p:grpSpPr>
        <a:xfrm>
          <a:off x="0" y="0"/>
          <a:ext cx="0" cy="0"/>
          <a:chOff x="0" y="0"/>
          <a:chExt cx="0" cy="0"/>
        </a:xfrm>
      </p:grpSpPr>
      <p:sp>
        <p:nvSpPr>
          <p:cNvPr id="117" name="Titolo Testo"/>
          <p:cNvSpPr txBox="1">
            <a:spLocks noGrp="1"/>
          </p:cNvSpPr>
          <p:nvPr>
            <p:ph type="title"/>
          </p:nvPr>
        </p:nvSpPr>
        <p:spPr>
          <a:xfrm>
            <a:off x="1270000" y="1638300"/>
            <a:ext cx="10464800" cy="3302000"/>
          </a:xfrm>
          <a:prstGeom prst="rect">
            <a:avLst/>
          </a:prstGeom>
        </p:spPr>
        <p:txBody>
          <a:bodyPr anchor="b"/>
          <a:lstStyle>
            <a:lvl1pPr>
              <a:defRPr>
                <a:latin typeface="Helvetica Light"/>
                <a:ea typeface="Helvetica Light"/>
                <a:cs typeface="Helvetica Light"/>
                <a:sym typeface="Helvetica Light"/>
              </a:defRPr>
            </a:lvl1pPr>
          </a:lstStyle>
          <a:p>
            <a:r>
              <a:t>Titolo Testo</a:t>
            </a:r>
          </a:p>
        </p:txBody>
      </p:sp>
      <p:sp>
        <p:nvSpPr>
          <p:cNvPr id="118" name="Corpo livello uno…"/>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a:latin typeface="Helvetica Light"/>
                <a:ea typeface="Helvetica Light"/>
                <a:cs typeface="Helvetica Light"/>
                <a:sym typeface="Helvetica Light"/>
              </a:defRPr>
            </a:lvl1pPr>
            <a:lvl2pPr marL="0" indent="228600" algn="ctr">
              <a:spcBef>
                <a:spcPts val="0"/>
              </a:spcBef>
              <a:buSzTx/>
              <a:buNone/>
              <a:defRPr>
                <a:latin typeface="Helvetica Light"/>
                <a:ea typeface="Helvetica Light"/>
                <a:cs typeface="Helvetica Light"/>
                <a:sym typeface="Helvetica Light"/>
              </a:defRPr>
            </a:lvl2pPr>
            <a:lvl3pPr marL="0" indent="457200" algn="ctr">
              <a:spcBef>
                <a:spcPts val="0"/>
              </a:spcBef>
              <a:buSzTx/>
              <a:buNone/>
              <a:defRPr>
                <a:latin typeface="Helvetica Light"/>
                <a:ea typeface="Helvetica Light"/>
                <a:cs typeface="Helvetica Light"/>
                <a:sym typeface="Helvetica Light"/>
              </a:defRPr>
            </a:lvl3pPr>
            <a:lvl4pPr marL="0" indent="685800" algn="ctr">
              <a:spcBef>
                <a:spcPts val="0"/>
              </a:spcBef>
              <a:buSzTx/>
              <a:buNone/>
              <a:defRPr>
                <a:latin typeface="Helvetica Light"/>
                <a:ea typeface="Helvetica Light"/>
                <a:cs typeface="Helvetica Light"/>
                <a:sym typeface="Helvetica Light"/>
              </a:defRPr>
            </a:lvl4pPr>
            <a:lvl5pPr marL="0" indent="914400" algn="ctr">
              <a:spcBef>
                <a:spcPts val="0"/>
              </a:spcBef>
              <a:buSzTx/>
              <a:buNone/>
              <a:defRPr>
                <a:latin typeface="Helvetica Light"/>
                <a:ea typeface="Helvetica Light"/>
                <a:cs typeface="Helvetica Light"/>
                <a:sym typeface="Helvetica Light"/>
              </a:defRPr>
            </a:lvl5pPr>
          </a:lstStyle>
          <a:p>
            <a:r>
              <a:t>Corpo livello uno</a:t>
            </a:r>
          </a:p>
          <a:p>
            <a:pPr lvl="1"/>
            <a:r>
              <a:t>Corpo livello due</a:t>
            </a:r>
          </a:p>
          <a:p>
            <a:pPr lvl="2"/>
            <a:r>
              <a:t>Corpo livello tre</a:t>
            </a:r>
          </a:p>
          <a:p>
            <a:pPr lvl="3"/>
            <a:r>
              <a:t>Corpo livello quattro</a:t>
            </a:r>
          </a:p>
          <a:p>
            <a:pPr lvl="4"/>
            <a:r>
              <a:t>Corpo livello cinque</a:t>
            </a:r>
          </a:p>
        </p:txBody>
      </p:sp>
      <p:sp>
        <p:nvSpPr>
          <p:cNvPr id="119" name="Numero diapositiva"/>
          <p:cNvSpPr txBox="1">
            <a:spLocks noGrp="1"/>
          </p:cNvSpPr>
          <p:nvPr>
            <p:ph type="sldNum" sz="quarter" idx="2"/>
          </p:nvPr>
        </p:nvSpPr>
        <p:spPr>
          <a:xfrm>
            <a:off x="6311798" y="9251950"/>
            <a:ext cx="368504" cy="381000"/>
          </a:xfrm>
          <a:prstGeom prst="rect">
            <a:avLst/>
          </a:prstGeom>
        </p:spPr>
        <p:txBody>
          <a:bodyPr/>
          <a:lstStyle>
            <a:lvl1pPr>
              <a:defRPr sz="1800">
                <a:latin typeface="Helvetica Light"/>
                <a:ea typeface="Helvetica Light"/>
                <a:cs typeface="Helvetica Light"/>
                <a:sym typeface="Helvetica Light"/>
              </a:defRPr>
            </a:lvl1p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Foto - Orizzontale">
    <p:spTree>
      <p:nvGrpSpPr>
        <p:cNvPr id="1" name=""/>
        <p:cNvGrpSpPr/>
        <p:nvPr/>
      </p:nvGrpSpPr>
      <p:grpSpPr>
        <a:xfrm>
          <a:off x="0" y="0"/>
          <a:ext cx="0" cy="0"/>
          <a:chOff x="0" y="0"/>
          <a:chExt cx="0" cy="0"/>
        </a:xfrm>
      </p:grpSpPr>
      <p:sp>
        <p:nvSpPr>
          <p:cNvPr id="20" name="Immagin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olo Testo"/>
          <p:cNvSpPr txBox="1">
            <a:spLocks noGrp="1"/>
          </p:cNvSpPr>
          <p:nvPr>
            <p:ph type="title"/>
          </p:nvPr>
        </p:nvSpPr>
        <p:spPr>
          <a:xfrm>
            <a:off x="1270000" y="6718300"/>
            <a:ext cx="10464800" cy="1422400"/>
          </a:xfrm>
          <a:prstGeom prst="rect">
            <a:avLst/>
          </a:prstGeom>
        </p:spPr>
        <p:txBody>
          <a:bodyPr anchor="b"/>
          <a:lstStyle/>
          <a:p>
            <a:r>
              <a:t>Titolo Testo</a:t>
            </a:r>
          </a:p>
        </p:txBody>
      </p:sp>
      <p:sp>
        <p:nvSpPr>
          <p:cNvPr id="22" name="Corpo livello uno…"/>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Corpo livello uno</a:t>
            </a:r>
          </a:p>
          <a:p>
            <a:pPr lvl="1"/>
            <a:r>
              <a:t>Corpo livello due</a:t>
            </a:r>
          </a:p>
          <a:p>
            <a:pPr lvl="2"/>
            <a:r>
              <a:t>Corpo livello tre</a:t>
            </a:r>
          </a:p>
          <a:p>
            <a:pPr lvl="3"/>
            <a:r>
              <a:t>Corpo livello quattro</a:t>
            </a:r>
          </a:p>
          <a:p>
            <a:pPr lvl="4"/>
            <a:r>
              <a:t>Corpo livello cinque</a:t>
            </a:r>
          </a:p>
        </p:txBody>
      </p:sp>
      <p:sp>
        <p:nvSpPr>
          <p:cNvPr id="23"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olo - Centrato">
    <p:spTree>
      <p:nvGrpSpPr>
        <p:cNvPr id="1" name=""/>
        <p:cNvGrpSpPr/>
        <p:nvPr/>
      </p:nvGrpSpPr>
      <p:grpSpPr>
        <a:xfrm>
          <a:off x="0" y="0"/>
          <a:ext cx="0" cy="0"/>
          <a:chOff x="0" y="0"/>
          <a:chExt cx="0" cy="0"/>
        </a:xfrm>
      </p:grpSpPr>
      <p:sp>
        <p:nvSpPr>
          <p:cNvPr id="30" name="Titolo Testo"/>
          <p:cNvSpPr txBox="1">
            <a:spLocks noGrp="1"/>
          </p:cNvSpPr>
          <p:nvPr>
            <p:ph type="title"/>
          </p:nvPr>
        </p:nvSpPr>
        <p:spPr>
          <a:xfrm>
            <a:off x="1270000" y="3225800"/>
            <a:ext cx="10464800" cy="3302000"/>
          </a:xfrm>
          <a:prstGeom prst="rect">
            <a:avLst/>
          </a:prstGeom>
        </p:spPr>
        <p:txBody>
          <a:bodyPr/>
          <a:lstStyle/>
          <a:p>
            <a:r>
              <a:t>Titolo Testo</a:t>
            </a:r>
          </a:p>
        </p:txBody>
      </p:sp>
      <p:sp>
        <p:nvSpPr>
          <p:cNvPr id="31"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Foto - Verticale">
    <p:spTree>
      <p:nvGrpSpPr>
        <p:cNvPr id="1" name=""/>
        <p:cNvGrpSpPr/>
        <p:nvPr/>
      </p:nvGrpSpPr>
      <p:grpSpPr>
        <a:xfrm>
          <a:off x="0" y="0"/>
          <a:ext cx="0" cy="0"/>
          <a:chOff x="0" y="0"/>
          <a:chExt cx="0" cy="0"/>
        </a:xfrm>
      </p:grpSpPr>
      <p:sp>
        <p:nvSpPr>
          <p:cNvPr id="38" name="Immagin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olo Testo"/>
          <p:cNvSpPr txBox="1">
            <a:spLocks noGrp="1"/>
          </p:cNvSpPr>
          <p:nvPr>
            <p:ph type="title"/>
          </p:nvPr>
        </p:nvSpPr>
        <p:spPr>
          <a:xfrm>
            <a:off x="952500" y="635000"/>
            <a:ext cx="5334000" cy="3987800"/>
          </a:xfrm>
          <a:prstGeom prst="rect">
            <a:avLst/>
          </a:prstGeom>
        </p:spPr>
        <p:txBody>
          <a:bodyPr anchor="b"/>
          <a:lstStyle>
            <a:lvl1pPr>
              <a:defRPr sz="6000"/>
            </a:lvl1pPr>
          </a:lstStyle>
          <a:p>
            <a:r>
              <a:t>Titolo Testo</a:t>
            </a:r>
          </a:p>
        </p:txBody>
      </p:sp>
      <p:sp>
        <p:nvSpPr>
          <p:cNvPr id="40" name="Corpo livello uno…"/>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Corpo livello uno</a:t>
            </a:r>
          </a:p>
          <a:p>
            <a:pPr lvl="1"/>
            <a:r>
              <a:t>Corpo livello due</a:t>
            </a:r>
          </a:p>
          <a:p>
            <a:pPr lvl="2"/>
            <a:r>
              <a:t>Corpo livello tre</a:t>
            </a:r>
          </a:p>
          <a:p>
            <a:pPr lvl="3"/>
            <a:r>
              <a:t>Corpo livello quattro</a:t>
            </a:r>
          </a:p>
          <a:p>
            <a:pPr lvl="4"/>
            <a:r>
              <a:t>Corpo livello cinque</a:t>
            </a:r>
          </a:p>
        </p:txBody>
      </p:sp>
      <p:sp>
        <p:nvSpPr>
          <p:cNvPr id="41"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olo - In alto">
    <p:spTree>
      <p:nvGrpSpPr>
        <p:cNvPr id="1" name=""/>
        <p:cNvGrpSpPr/>
        <p:nvPr/>
      </p:nvGrpSpPr>
      <p:grpSpPr>
        <a:xfrm>
          <a:off x="0" y="0"/>
          <a:ext cx="0" cy="0"/>
          <a:chOff x="0" y="0"/>
          <a:chExt cx="0" cy="0"/>
        </a:xfrm>
      </p:grpSpPr>
      <p:sp>
        <p:nvSpPr>
          <p:cNvPr id="48" name="Titolo Testo"/>
          <p:cNvSpPr txBox="1">
            <a:spLocks noGrp="1"/>
          </p:cNvSpPr>
          <p:nvPr>
            <p:ph type="title"/>
          </p:nvPr>
        </p:nvSpPr>
        <p:spPr>
          <a:prstGeom prst="rect">
            <a:avLst/>
          </a:prstGeom>
        </p:spPr>
        <p:txBody>
          <a:bodyPr/>
          <a:lstStyle/>
          <a:p>
            <a:r>
              <a:t>Titolo Testo</a:t>
            </a:r>
          </a:p>
        </p:txBody>
      </p:sp>
      <p:sp>
        <p:nvSpPr>
          <p:cNvPr id="49"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olo e punti elenco">
    <p:spTree>
      <p:nvGrpSpPr>
        <p:cNvPr id="1" name=""/>
        <p:cNvGrpSpPr/>
        <p:nvPr/>
      </p:nvGrpSpPr>
      <p:grpSpPr>
        <a:xfrm>
          <a:off x="0" y="0"/>
          <a:ext cx="0" cy="0"/>
          <a:chOff x="0" y="0"/>
          <a:chExt cx="0" cy="0"/>
        </a:xfrm>
      </p:grpSpPr>
      <p:sp>
        <p:nvSpPr>
          <p:cNvPr id="56" name="Titolo Testo"/>
          <p:cNvSpPr txBox="1">
            <a:spLocks noGrp="1"/>
          </p:cNvSpPr>
          <p:nvPr>
            <p:ph type="title"/>
          </p:nvPr>
        </p:nvSpPr>
        <p:spPr>
          <a:prstGeom prst="rect">
            <a:avLst/>
          </a:prstGeom>
        </p:spPr>
        <p:txBody>
          <a:bodyPr/>
          <a:lstStyle/>
          <a:p>
            <a:r>
              <a:t>Titolo Testo</a:t>
            </a:r>
          </a:p>
        </p:txBody>
      </p:sp>
      <p:sp>
        <p:nvSpPr>
          <p:cNvPr id="57" name="Corpo livello uno…"/>
          <p:cNvSpPr txBox="1">
            <a:spLocks noGrp="1"/>
          </p:cNvSpPr>
          <p:nvPr>
            <p:ph type="body" idx="1"/>
          </p:nvPr>
        </p:nvSpPr>
        <p:spPr>
          <a:prstGeom prst="rect">
            <a:avLst/>
          </a:prstGeom>
        </p:spPr>
        <p:txBody>
          <a:bodyPr/>
          <a:lstStyle/>
          <a:p>
            <a:r>
              <a:t>Corpo livello uno</a:t>
            </a:r>
          </a:p>
          <a:p>
            <a:pPr lvl="1"/>
            <a:r>
              <a:t>Corpo livello due</a:t>
            </a:r>
          </a:p>
          <a:p>
            <a:pPr lvl="2"/>
            <a:r>
              <a:t>Corpo livello tre</a:t>
            </a:r>
          </a:p>
          <a:p>
            <a:pPr lvl="3"/>
            <a:r>
              <a:t>Corpo livello quattro</a:t>
            </a:r>
          </a:p>
          <a:p>
            <a:pPr lvl="4"/>
            <a:r>
              <a:t>Corpo livello cinque</a:t>
            </a:r>
          </a:p>
        </p:txBody>
      </p:sp>
      <p:sp>
        <p:nvSpPr>
          <p:cNvPr id="58"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olo, punti elenco e foto">
    <p:spTree>
      <p:nvGrpSpPr>
        <p:cNvPr id="1" name=""/>
        <p:cNvGrpSpPr/>
        <p:nvPr/>
      </p:nvGrpSpPr>
      <p:grpSpPr>
        <a:xfrm>
          <a:off x="0" y="0"/>
          <a:ext cx="0" cy="0"/>
          <a:chOff x="0" y="0"/>
          <a:chExt cx="0" cy="0"/>
        </a:xfrm>
      </p:grpSpPr>
      <p:sp>
        <p:nvSpPr>
          <p:cNvPr id="65" name="Immagin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olo Testo"/>
          <p:cNvSpPr txBox="1">
            <a:spLocks noGrp="1"/>
          </p:cNvSpPr>
          <p:nvPr>
            <p:ph type="title"/>
          </p:nvPr>
        </p:nvSpPr>
        <p:spPr>
          <a:prstGeom prst="rect">
            <a:avLst/>
          </a:prstGeom>
        </p:spPr>
        <p:txBody>
          <a:bodyPr/>
          <a:lstStyle/>
          <a:p>
            <a:r>
              <a:t>Titolo Testo</a:t>
            </a:r>
          </a:p>
        </p:txBody>
      </p:sp>
      <p:sp>
        <p:nvSpPr>
          <p:cNvPr id="67" name="Corpo livello uno…"/>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Corpo livello uno</a:t>
            </a:r>
          </a:p>
          <a:p>
            <a:pPr lvl="1"/>
            <a:r>
              <a:t>Corpo livello due</a:t>
            </a:r>
          </a:p>
          <a:p>
            <a:pPr lvl="2"/>
            <a:r>
              <a:t>Corpo livello tre</a:t>
            </a:r>
          </a:p>
          <a:p>
            <a:pPr lvl="3"/>
            <a:r>
              <a:t>Corpo livello quattro</a:t>
            </a:r>
          </a:p>
          <a:p>
            <a:pPr lvl="4"/>
            <a:r>
              <a:t>Corpo livello cinque</a:t>
            </a:r>
          </a:p>
        </p:txBody>
      </p:sp>
      <p:sp>
        <p:nvSpPr>
          <p:cNvPr id="68" name="Numero diapositiva"/>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unti elenco">
    <p:spTree>
      <p:nvGrpSpPr>
        <p:cNvPr id="1" name=""/>
        <p:cNvGrpSpPr/>
        <p:nvPr/>
      </p:nvGrpSpPr>
      <p:grpSpPr>
        <a:xfrm>
          <a:off x="0" y="0"/>
          <a:ext cx="0" cy="0"/>
          <a:chOff x="0" y="0"/>
          <a:chExt cx="0" cy="0"/>
        </a:xfrm>
      </p:grpSpPr>
      <p:sp>
        <p:nvSpPr>
          <p:cNvPr id="75" name="Corpo livello uno…"/>
          <p:cNvSpPr txBox="1">
            <a:spLocks noGrp="1"/>
          </p:cNvSpPr>
          <p:nvPr>
            <p:ph type="body" idx="1"/>
          </p:nvPr>
        </p:nvSpPr>
        <p:spPr>
          <a:xfrm>
            <a:off x="952500" y="1270000"/>
            <a:ext cx="11099800" cy="7213600"/>
          </a:xfrm>
          <a:prstGeom prst="rect">
            <a:avLst/>
          </a:prstGeom>
        </p:spPr>
        <p:txBody>
          <a:bodyPr/>
          <a:lstStyle/>
          <a:p>
            <a:r>
              <a:t>Corpo livello uno</a:t>
            </a:r>
          </a:p>
          <a:p>
            <a:pPr lvl="1"/>
            <a:r>
              <a:t>Corpo livello due</a:t>
            </a:r>
          </a:p>
          <a:p>
            <a:pPr lvl="2"/>
            <a:r>
              <a:t>Corpo livello tre</a:t>
            </a:r>
          </a:p>
          <a:p>
            <a:pPr lvl="3"/>
            <a:r>
              <a:t>Corpo livello quattro</a:t>
            </a:r>
          </a:p>
          <a:p>
            <a:pPr lvl="4"/>
            <a:r>
              <a:t>Corpo livello cinque</a:t>
            </a:r>
          </a:p>
        </p:txBody>
      </p:sp>
      <p:sp>
        <p:nvSpPr>
          <p:cNvPr id="76"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Foto - 3 per pagina">
    <p:spTree>
      <p:nvGrpSpPr>
        <p:cNvPr id="1" name=""/>
        <p:cNvGrpSpPr/>
        <p:nvPr/>
      </p:nvGrpSpPr>
      <p:grpSpPr>
        <a:xfrm>
          <a:off x="0" y="0"/>
          <a:ext cx="0" cy="0"/>
          <a:chOff x="0" y="0"/>
          <a:chExt cx="0" cy="0"/>
        </a:xfrm>
      </p:grpSpPr>
      <p:sp>
        <p:nvSpPr>
          <p:cNvPr id="83" name="Immagin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magin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magin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olo Testo"/>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Titolo Testo</a:t>
            </a:r>
          </a:p>
        </p:txBody>
      </p:sp>
      <p:sp>
        <p:nvSpPr>
          <p:cNvPr id="3" name="Numero diapositiva"/>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‹N›</a:t>
            </a:fld>
            <a:endParaRPr/>
          </a:p>
        </p:txBody>
      </p:sp>
      <p:sp>
        <p:nvSpPr>
          <p:cNvPr id="4" name="Corpo livello uno…"/>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Corpo livello uno</a:t>
            </a:r>
          </a:p>
          <a:p>
            <a:pPr lvl="1"/>
            <a:r>
              <a:t>Corpo livello due</a:t>
            </a:r>
          </a:p>
          <a:p>
            <a:pPr lvl="2"/>
            <a:r>
              <a:t>Corpo livello tre</a:t>
            </a:r>
          </a:p>
          <a:p>
            <a:pPr lvl="3"/>
            <a:r>
              <a:t>Corpo livello quattro</a:t>
            </a:r>
          </a:p>
          <a:p>
            <a:pPr lvl="4"/>
            <a:r>
              <a:t>Corpo livello cinque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5.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3.tif"/><Relationship Id="rId3" Type="http://schemas.openxmlformats.org/officeDocument/2006/relationships/image" Target="../media/image38.png"/><Relationship Id="rId7" Type="http://schemas.openxmlformats.org/officeDocument/2006/relationships/image" Target="../media/image42.tif"/><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Relationship Id="rId1" Type="http://schemas.openxmlformats.org/officeDocument/2006/relationships/slideLayout" Target="../slideLayouts/slideLayout13.xml"/><Relationship Id="rId5" Type="http://schemas.openxmlformats.org/officeDocument/2006/relationships/hyperlink" Target="https://github.com/Menne/Microsoft-House" TargetMode="Externa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9.png"/><Relationship Id="rId10" Type="http://schemas.openxmlformats.org/officeDocument/2006/relationships/image" Target="../media/image4.png"/><Relationship Id="rId4" Type="http://schemas.openxmlformats.org/officeDocument/2006/relationships/image" Target="../media/image8.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Group project for the course…"/>
          <p:cNvSpPr txBox="1"/>
          <p:nvPr/>
        </p:nvSpPr>
        <p:spPr>
          <a:xfrm>
            <a:off x="1933661" y="5015380"/>
            <a:ext cx="9556388"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defRPr sz="3000" b="0">
                <a:latin typeface="Helvetica Light"/>
                <a:ea typeface="Helvetica Light"/>
                <a:cs typeface="Helvetica Light"/>
                <a:sym typeface="Helvetica Light"/>
              </a:defRPr>
            </a:pPr>
            <a:r>
              <a:rPr lang="en-GB" dirty="0"/>
              <a:t>Project for the course</a:t>
            </a:r>
          </a:p>
          <a:p>
            <a:pPr>
              <a:defRPr sz="3000" b="0">
                <a:latin typeface="Helvetica Light"/>
                <a:ea typeface="Helvetica Light"/>
                <a:cs typeface="Helvetica Light"/>
                <a:sym typeface="Helvetica Light"/>
              </a:defRPr>
            </a:pPr>
            <a:r>
              <a:rPr lang="en-GB" i="1" dirty="0">
                <a:latin typeface="Helvetica"/>
                <a:ea typeface="Helvetica"/>
                <a:cs typeface="Helvetica"/>
                <a:sym typeface="Helvetica"/>
              </a:rPr>
              <a:t>Design and Implementation </a:t>
            </a:r>
            <a:r>
              <a:rPr i="1" dirty="0">
                <a:latin typeface="Helvetica"/>
                <a:ea typeface="Helvetica"/>
                <a:cs typeface="Helvetica"/>
                <a:sym typeface="Helvetica"/>
              </a:rPr>
              <a:t>of Mobile Applications</a:t>
            </a:r>
          </a:p>
        </p:txBody>
      </p:sp>
      <p:sp>
        <p:nvSpPr>
          <p:cNvPr id="129" name="Final Presentation…"/>
          <p:cNvSpPr txBox="1"/>
          <p:nvPr/>
        </p:nvSpPr>
        <p:spPr>
          <a:xfrm>
            <a:off x="5298592" y="7928988"/>
            <a:ext cx="2407616" cy="82804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nSpc>
                <a:spcPct val="120000"/>
              </a:lnSpc>
              <a:defRPr sz="2200" b="0">
                <a:latin typeface="Helvetica Light"/>
                <a:ea typeface="Helvetica Light"/>
                <a:cs typeface="Helvetica Light"/>
                <a:sym typeface="Helvetica Light"/>
              </a:defRPr>
            </a:pPr>
            <a:r>
              <a:rPr dirty="0"/>
              <a:t>Final Presentation</a:t>
            </a:r>
          </a:p>
          <a:p>
            <a:pPr>
              <a:lnSpc>
                <a:spcPct val="120000"/>
              </a:lnSpc>
              <a:defRPr sz="2200" b="0">
                <a:latin typeface="Helvetica Light"/>
                <a:ea typeface="Helvetica Light"/>
                <a:cs typeface="Helvetica Light"/>
                <a:sym typeface="Helvetica Light"/>
              </a:defRPr>
            </a:pPr>
            <a:r>
              <a:rPr dirty="0"/>
              <a:t>July 27, 2017</a:t>
            </a:r>
          </a:p>
        </p:txBody>
      </p:sp>
      <p:pic>
        <p:nvPicPr>
          <p:cNvPr id="130" name="pasted-image.tiff" descr="pasted-image.tiff"/>
          <p:cNvPicPr>
            <a:picLocks noChangeAspect="1"/>
          </p:cNvPicPr>
          <p:nvPr/>
        </p:nvPicPr>
        <p:blipFill>
          <a:blip r:embed="rId3">
            <a:extLst/>
          </a:blip>
          <a:stretch>
            <a:fillRect/>
          </a:stretch>
        </p:blipFill>
        <p:spPr>
          <a:xfrm>
            <a:off x="6594780" y="1438911"/>
            <a:ext cx="3926615" cy="2968647"/>
          </a:xfrm>
          <a:prstGeom prst="rect">
            <a:avLst/>
          </a:prstGeom>
          <a:ln w="12700">
            <a:miter lim="400000"/>
          </a:ln>
        </p:spPr>
      </p:pic>
      <p:sp>
        <p:nvSpPr>
          <p:cNvPr id="131" name="Filippo Pedrazzini, Emanuele Torelli…"/>
          <p:cNvSpPr txBox="1"/>
          <p:nvPr/>
        </p:nvSpPr>
        <p:spPr>
          <a:xfrm>
            <a:off x="1079257" y="6916537"/>
            <a:ext cx="10846287" cy="77724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nSpc>
                <a:spcPct val="120000"/>
              </a:lnSpc>
              <a:defRPr sz="2200" b="0">
                <a:latin typeface="Helvetica Light"/>
                <a:ea typeface="Helvetica Light"/>
                <a:cs typeface="Helvetica Light"/>
                <a:sym typeface="Helvetica Light"/>
              </a:defRPr>
            </a:pPr>
            <a:r>
              <a:rPr dirty="0"/>
              <a:t>Filippo </a:t>
            </a:r>
            <a:r>
              <a:rPr dirty="0" err="1"/>
              <a:t>Pedrazzini</a:t>
            </a:r>
            <a:r>
              <a:rPr dirty="0"/>
              <a:t>, Emanuele Torelli</a:t>
            </a:r>
          </a:p>
          <a:p>
            <a:pPr>
              <a:lnSpc>
                <a:spcPct val="120000"/>
              </a:lnSpc>
              <a:defRPr sz="1800" b="0">
                <a:solidFill>
                  <a:srgbClr val="53585F"/>
                </a:solidFill>
                <a:latin typeface="Helvetica Light"/>
                <a:ea typeface="Helvetica Light"/>
                <a:cs typeface="Helvetica Light"/>
                <a:sym typeface="Helvetica Light"/>
              </a:defRPr>
            </a:pPr>
            <a:r>
              <a:rPr dirty="0"/>
              <a:t>&lt;</a:t>
            </a:r>
            <a:r>
              <a:rPr dirty="0" err="1"/>
              <a:t>name.surname</a:t>
            </a:r>
            <a:r>
              <a:rPr dirty="0"/>
              <a:t>&gt;@mail.polimi.it</a:t>
            </a:r>
          </a:p>
        </p:txBody>
      </p:sp>
      <p:sp>
        <p:nvSpPr>
          <p:cNvPr id="132" name="Goal: implementing the Microsoft House app"/>
          <p:cNvSpPr txBox="1"/>
          <p:nvPr/>
        </p:nvSpPr>
        <p:spPr>
          <a:xfrm>
            <a:off x="2195668" y="6211420"/>
            <a:ext cx="9032373" cy="46990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defRPr>
                <a:latin typeface="Helvetica"/>
                <a:ea typeface="Helvetica"/>
                <a:cs typeface="Helvetica"/>
                <a:sym typeface="Helvetica"/>
              </a:defRPr>
            </a:pPr>
            <a:r>
              <a:rPr dirty="0"/>
              <a:t>Goal: </a:t>
            </a:r>
            <a:r>
              <a:rPr b="0" dirty="0">
                <a:latin typeface="Helvetica Light"/>
                <a:ea typeface="Helvetica Light"/>
                <a:cs typeface="Helvetica Light"/>
                <a:sym typeface="Helvetica Light"/>
              </a:rPr>
              <a:t>implementing the Microsoft House app</a:t>
            </a:r>
          </a:p>
        </p:txBody>
      </p:sp>
      <p:pic>
        <p:nvPicPr>
          <p:cNvPr id="133" name="PNGPIX-COM-Microsoft-Logo-PNG-Transparent-1.png" descr="PNGPIX-COM-Microsoft-Logo-PNG-Transparent-1.png"/>
          <p:cNvPicPr>
            <a:picLocks noChangeAspect="1"/>
          </p:cNvPicPr>
          <p:nvPr/>
        </p:nvPicPr>
        <p:blipFill>
          <a:blip r:embed="rId4">
            <a:extLst/>
          </a:blip>
          <a:stretch>
            <a:fillRect/>
          </a:stretch>
        </p:blipFill>
        <p:spPr>
          <a:xfrm>
            <a:off x="2483405" y="1438911"/>
            <a:ext cx="3891672" cy="2968647"/>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layers.png" descr="layers.png"/>
          <p:cNvPicPr>
            <a:picLocks noChangeAspect="1"/>
          </p:cNvPicPr>
          <p:nvPr/>
        </p:nvPicPr>
        <p:blipFill>
          <a:blip r:embed="rId3">
            <a:extLst/>
          </a:blip>
          <a:stretch>
            <a:fillRect/>
          </a:stretch>
        </p:blipFill>
        <p:spPr>
          <a:xfrm>
            <a:off x="2691134" y="351951"/>
            <a:ext cx="1245692" cy="1245692"/>
          </a:xfrm>
          <a:prstGeom prst="rect">
            <a:avLst/>
          </a:prstGeom>
          <a:ln w="12700">
            <a:miter lim="400000"/>
          </a:ln>
        </p:spPr>
      </p:pic>
      <p:sp>
        <p:nvSpPr>
          <p:cNvPr id="224" name="Low Level Component"/>
          <p:cNvSpPr txBox="1"/>
          <p:nvPr/>
        </p:nvSpPr>
        <p:spPr>
          <a:xfrm>
            <a:off x="3629395" y="466797"/>
            <a:ext cx="8843605" cy="101600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6000" b="0">
                <a:latin typeface="Helvetica Light"/>
                <a:ea typeface="Helvetica Light"/>
                <a:cs typeface="Helvetica Light"/>
                <a:sym typeface="Helvetica Light"/>
              </a:defRPr>
            </a:lvl1pPr>
          </a:lstStyle>
          <a:p>
            <a:r>
              <a:rPr dirty="0"/>
              <a:t>Low Level Component</a:t>
            </a:r>
            <a:r>
              <a:rPr lang="it-IT" dirty="0"/>
              <a:t>s</a:t>
            </a:r>
            <a:endParaRPr dirty="0"/>
          </a:p>
        </p:txBody>
      </p:sp>
      <p:pic>
        <p:nvPicPr>
          <p:cNvPr id="225" name="Low level compnent diagram.png" descr="Low level compnent diagram.png"/>
          <p:cNvPicPr>
            <a:picLocks noChangeAspect="1"/>
          </p:cNvPicPr>
          <p:nvPr/>
        </p:nvPicPr>
        <p:blipFill>
          <a:blip r:embed="rId4">
            <a:extLst/>
          </a:blip>
          <a:stretch>
            <a:fillRect/>
          </a:stretch>
        </p:blipFill>
        <p:spPr>
          <a:xfrm>
            <a:off x="404421" y="2328614"/>
            <a:ext cx="12195958" cy="654417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1" name="Gruppo"/>
          <p:cNvGrpSpPr/>
          <p:nvPr/>
        </p:nvGrpSpPr>
        <p:grpSpPr>
          <a:xfrm>
            <a:off x="2830131" y="1944654"/>
            <a:ext cx="2357226" cy="2357226"/>
            <a:chOff x="0" y="0"/>
            <a:chExt cx="2357224" cy="2357224"/>
          </a:xfrm>
        </p:grpSpPr>
        <p:sp>
          <p:nvSpPr>
            <p:cNvPr id="229" name="Cerchio"/>
            <p:cNvSpPr/>
            <p:nvPr/>
          </p:nvSpPr>
          <p:spPr>
            <a:xfrm>
              <a:off x="0" y="0"/>
              <a:ext cx="2357225" cy="2357225"/>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30" name="Model"/>
            <p:cNvSpPr txBox="1"/>
            <p:nvPr/>
          </p:nvSpPr>
          <p:spPr>
            <a:xfrm>
              <a:off x="670205" y="948083"/>
              <a:ext cx="1016814" cy="46105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Model</a:t>
              </a:r>
            </a:p>
          </p:txBody>
        </p:sp>
      </p:grpSp>
      <p:grpSp>
        <p:nvGrpSpPr>
          <p:cNvPr id="234" name="Gruppo"/>
          <p:cNvGrpSpPr/>
          <p:nvPr/>
        </p:nvGrpSpPr>
        <p:grpSpPr>
          <a:xfrm>
            <a:off x="7924580" y="2110687"/>
            <a:ext cx="2357226" cy="2357226"/>
            <a:chOff x="0" y="0"/>
            <a:chExt cx="2357224" cy="2357224"/>
          </a:xfrm>
        </p:grpSpPr>
        <p:sp>
          <p:nvSpPr>
            <p:cNvPr id="232" name="Cerchio"/>
            <p:cNvSpPr/>
            <p:nvPr/>
          </p:nvSpPr>
          <p:spPr>
            <a:xfrm>
              <a:off x="0" y="0"/>
              <a:ext cx="2357225" cy="2357225"/>
            </a:xfrm>
            <a:prstGeom prst="ellipse">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33" name="View"/>
            <p:cNvSpPr txBox="1"/>
            <p:nvPr/>
          </p:nvSpPr>
          <p:spPr>
            <a:xfrm>
              <a:off x="777343" y="948083"/>
              <a:ext cx="802539" cy="46105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View</a:t>
              </a:r>
            </a:p>
          </p:txBody>
        </p:sp>
      </p:grpSp>
      <p:grpSp>
        <p:nvGrpSpPr>
          <p:cNvPr id="237" name="Gruppo"/>
          <p:cNvGrpSpPr/>
          <p:nvPr/>
        </p:nvGrpSpPr>
        <p:grpSpPr>
          <a:xfrm>
            <a:off x="5323787" y="5956827"/>
            <a:ext cx="2357226" cy="2357226"/>
            <a:chOff x="0" y="0"/>
            <a:chExt cx="2357224" cy="2357224"/>
          </a:xfrm>
        </p:grpSpPr>
        <p:sp>
          <p:nvSpPr>
            <p:cNvPr id="235" name="Cerchio"/>
            <p:cNvSpPr/>
            <p:nvPr/>
          </p:nvSpPr>
          <p:spPr>
            <a:xfrm>
              <a:off x="0" y="0"/>
              <a:ext cx="2357225" cy="2357225"/>
            </a:xfrm>
            <a:prstGeom prst="ellipse">
              <a:avLst/>
            </a:prstGeom>
            <a:solidFill>
              <a:schemeClr val="accent3"/>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36" name="Controller"/>
            <p:cNvSpPr txBox="1"/>
            <p:nvPr/>
          </p:nvSpPr>
          <p:spPr>
            <a:xfrm>
              <a:off x="396342" y="948083"/>
              <a:ext cx="1564540" cy="4610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Controller</a:t>
              </a:r>
            </a:p>
          </p:txBody>
        </p:sp>
      </p:grpSp>
      <p:sp>
        <p:nvSpPr>
          <p:cNvPr id="238" name="Freccia"/>
          <p:cNvSpPr/>
          <p:nvPr/>
        </p:nvSpPr>
        <p:spPr>
          <a:xfrm>
            <a:off x="5532297" y="2654300"/>
            <a:ext cx="2047344" cy="1270000"/>
          </a:xfrm>
          <a:prstGeom prst="rightArrow">
            <a:avLst>
              <a:gd name="adj1" fmla="val 32000"/>
              <a:gd name="adj2" fmla="val 64000"/>
            </a:avLst>
          </a:prstGeom>
          <a:solidFill>
            <a:schemeClr val="accent4">
              <a:hueOff val="-461056"/>
              <a:satOff val="4338"/>
              <a:lumOff val="-1022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9" name="Freccia"/>
          <p:cNvSpPr/>
          <p:nvPr/>
        </p:nvSpPr>
        <p:spPr>
          <a:xfrm rot="7205914">
            <a:off x="6937751" y="4674627"/>
            <a:ext cx="2047344" cy="1270001"/>
          </a:xfrm>
          <a:prstGeom prst="rightArrow">
            <a:avLst>
              <a:gd name="adj1" fmla="val 32000"/>
              <a:gd name="adj2" fmla="val 64000"/>
            </a:avLst>
          </a:prstGeom>
          <a:solidFill>
            <a:schemeClr val="accent4">
              <a:hueOff val="-461056"/>
              <a:satOff val="4338"/>
              <a:lumOff val="-1022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0" name="Freccia"/>
          <p:cNvSpPr/>
          <p:nvPr/>
        </p:nvSpPr>
        <p:spPr>
          <a:xfrm rot="14514964">
            <a:off x="4048776" y="4575846"/>
            <a:ext cx="2047344" cy="1270001"/>
          </a:xfrm>
          <a:prstGeom prst="rightArrow">
            <a:avLst>
              <a:gd name="adj1" fmla="val 32000"/>
              <a:gd name="adj2" fmla="val 64000"/>
            </a:avLst>
          </a:prstGeom>
          <a:solidFill>
            <a:schemeClr val="accent4">
              <a:hueOff val="-461056"/>
              <a:satOff val="4338"/>
              <a:lumOff val="-1022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1" name="MVVM"/>
          <p:cNvSpPr txBox="1"/>
          <p:nvPr/>
        </p:nvSpPr>
        <p:spPr>
          <a:xfrm>
            <a:off x="2830132" y="466797"/>
            <a:ext cx="7985506" cy="101600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6000" b="0">
                <a:latin typeface="Helvetica Light"/>
                <a:ea typeface="Helvetica Light"/>
                <a:cs typeface="Helvetica Light"/>
                <a:sym typeface="Helvetica Light"/>
              </a:defRPr>
            </a:lvl1pPr>
          </a:lstStyle>
          <a:p>
            <a:r>
              <a:rPr lang="it-IT" dirty="0"/>
              <a:t>From MVC to…</a:t>
            </a:r>
            <a:endParaRPr dirty="0"/>
          </a:p>
        </p:txBody>
      </p:sp>
      <p:pic>
        <p:nvPicPr>
          <p:cNvPr id="242" name="layers.png" descr="layers.png"/>
          <p:cNvPicPr>
            <a:picLocks noChangeAspect="1"/>
          </p:cNvPicPr>
          <p:nvPr/>
        </p:nvPicPr>
        <p:blipFill>
          <a:blip r:embed="rId3">
            <a:extLst/>
          </a:blip>
          <a:stretch>
            <a:fillRect/>
          </a:stretch>
        </p:blipFill>
        <p:spPr>
          <a:xfrm>
            <a:off x="2691134" y="351951"/>
            <a:ext cx="1245692" cy="124569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8" name="Gruppo"/>
          <p:cNvGrpSpPr/>
          <p:nvPr/>
        </p:nvGrpSpPr>
        <p:grpSpPr>
          <a:xfrm>
            <a:off x="5323787" y="3698187"/>
            <a:ext cx="2357226" cy="2357226"/>
            <a:chOff x="0" y="0"/>
            <a:chExt cx="2357224" cy="2357224"/>
          </a:xfrm>
        </p:grpSpPr>
        <p:sp>
          <p:nvSpPr>
            <p:cNvPr id="246" name="Cerchio"/>
            <p:cNvSpPr/>
            <p:nvPr/>
          </p:nvSpPr>
          <p:spPr>
            <a:xfrm>
              <a:off x="0" y="0"/>
              <a:ext cx="2357225" cy="2357225"/>
            </a:xfrm>
            <a:prstGeom prst="ellipse">
              <a:avLst/>
            </a:prstGeom>
            <a:solidFill>
              <a:schemeClr val="accent6"/>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47" name="View…"/>
            <p:cNvSpPr txBox="1"/>
            <p:nvPr/>
          </p:nvSpPr>
          <p:spPr>
            <a:xfrm>
              <a:off x="670205" y="763933"/>
              <a:ext cx="1016814" cy="829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View </a:t>
              </a:r>
            </a:p>
            <a:p>
              <a:r>
                <a:t>Model</a:t>
              </a:r>
            </a:p>
          </p:txBody>
        </p:sp>
      </p:grpSp>
      <p:grpSp>
        <p:nvGrpSpPr>
          <p:cNvPr id="251" name="Gruppo"/>
          <p:cNvGrpSpPr/>
          <p:nvPr/>
        </p:nvGrpSpPr>
        <p:grpSpPr>
          <a:xfrm>
            <a:off x="472463" y="3698187"/>
            <a:ext cx="2357225" cy="2357226"/>
            <a:chOff x="0" y="0"/>
            <a:chExt cx="2357224" cy="2357224"/>
          </a:xfrm>
        </p:grpSpPr>
        <p:sp>
          <p:nvSpPr>
            <p:cNvPr id="249" name="Cerchio"/>
            <p:cNvSpPr/>
            <p:nvPr/>
          </p:nvSpPr>
          <p:spPr>
            <a:xfrm>
              <a:off x="0" y="0"/>
              <a:ext cx="2357225" cy="2357225"/>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50" name="Model"/>
            <p:cNvSpPr txBox="1"/>
            <p:nvPr/>
          </p:nvSpPr>
          <p:spPr>
            <a:xfrm>
              <a:off x="670205" y="948083"/>
              <a:ext cx="1016814" cy="46105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Model</a:t>
              </a:r>
            </a:p>
          </p:txBody>
        </p:sp>
      </p:grpSp>
      <p:grpSp>
        <p:nvGrpSpPr>
          <p:cNvPr id="254" name="Gruppo"/>
          <p:cNvGrpSpPr/>
          <p:nvPr/>
        </p:nvGrpSpPr>
        <p:grpSpPr>
          <a:xfrm>
            <a:off x="10282249" y="3698187"/>
            <a:ext cx="2357226" cy="2357226"/>
            <a:chOff x="0" y="0"/>
            <a:chExt cx="2357224" cy="2357224"/>
          </a:xfrm>
        </p:grpSpPr>
        <p:sp>
          <p:nvSpPr>
            <p:cNvPr id="252" name="Cerchio"/>
            <p:cNvSpPr/>
            <p:nvPr/>
          </p:nvSpPr>
          <p:spPr>
            <a:xfrm>
              <a:off x="0" y="0"/>
              <a:ext cx="2357225" cy="2357225"/>
            </a:xfrm>
            <a:prstGeom prst="ellipse">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53" name="View"/>
            <p:cNvSpPr txBox="1"/>
            <p:nvPr/>
          </p:nvSpPr>
          <p:spPr>
            <a:xfrm>
              <a:off x="777343" y="948083"/>
              <a:ext cx="802539" cy="46105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View</a:t>
              </a:r>
            </a:p>
          </p:txBody>
        </p:sp>
      </p:grpSp>
      <p:sp>
        <p:nvSpPr>
          <p:cNvPr id="255" name="Freccia"/>
          <p:cNvSpPr/>
          <p:nvPr/>
        </p:nvSpPr>
        <p:spPr>
          <a:xfrm>
            <a:off x="3053066" y="3849737"/>
            <a:ext cx="2047344" cy="1270001"/>
          </a:xfrm>
          <a:prstGeom prst="rightArrow">
            <a:avLst>
              <a:gd name="adj1" fmla="val 32000"/>
              <a:gd name="adj2" fmla="val 64000"/>
            </a:avLst>
          </a:prstGeom>
          <a:solidFill>
            <a:schemeClr val="accent4">
              <a:hueOff val="-461056"/>
              <a:satOff val="4338"/>
              <a:lumOff val="-1022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56" name="Freccia"/>
          <p:cNvSpPr/>
          <p:nvPr/>
        </p:nvSpPr>
        <p:spPr>
          <a:xfrm rot="10800000">
            <a:off x="7957959" y="3849737"/>
            <a:ext cx="2047344" cy="1270001"/>
          </a:xfrm>
          <a:prstGeom prst="rightArrow">
            <a:avLst>
              <a:gd name="adj1" fmla="val 32000"/>
              <a:gd name="adj2" fmla="val 64000"/>
            </a:avLst>
          </a:prstGeom>
          <a:solidFill>
            <a:schemeClr val="accent4">
              <a:hueOff val="-461056"/>
              <a:satOff val="4338"/>
              <a:lumOff val="-1022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57" name="Freccia"/>
          <p:cNvSpPr/>
          <p:nvPr/>
        </p:nvSpPr>
        <p:spPr>
          <a:xfrm rot="10800000">
            <a:off x="3053066" y="4965700"/>
            <a:ext cx="2047344" cy="1270001"/>
          </a:xfrm>
          <a:prstGeom prst="rightArrow">
            <a:avLst>
              <a:gd name="adj1" fmla="val 32000"/>
              <a:gd name="adj2" fmla="val 64000"/>
            </a:avLst>
          </a:prstGeom>
          <a:solidFill>
            <a:schemeClr val="accent4">
              <a:hueOff val="-461056"/>
              <a:satOff val="4338"/>
              <a:lumOff val="-1022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58" name="Freccia"/>
          <p:cNvSpPr/>
          <p:nvPr/>
        </p:nvSpPr>
        <p:spPr>
          <a:xfrm>
            <a:off x="7957959" y="4965700"/>
            <a:ext cx="2047344" cy="1270000"/>
          </a:xfrm>
          <a:prstGeom prst="rightArrow">
            <a:avLst>
              <a:gd name="adj1" fmla="val 32000"/>
              <a:gd name="adj2" fmla="val 64000"/>
            </a:avLst>
          </a:prstGeom>
          <a:solidFill>
            <a:schemeClr val="accent4">
              <a:hueOff val="-461056"/>
              <a:satOff val="4338"/>
              <a:lumOff val="-1022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59" name="layers.png" descr="layers.png"/>
          <p:cNvPicPr>
            <a:picLocks noChangeAspect="1"/>
          </p:cNvPicPr>
          <p:nvPr/>
        </p:nvPicPr>
        <p:blipFill>
          <a:blip r:embed="rId3">
            <a:extLst/>
          </a:blip>
          <a:stretch>
            <a:fillRect/>
          </a:stretch>
        </p:blipFill>
        <p:spPr>
          <a:xfrm>
            <a:off x="2691134" y="351951"/>
            <a:ext cx="1245692" cy="1245692"/>
          </a:xfrm>
          <a:prstGeom prst="rect">
            <a:avLst/>
          </a:prstGeom>
          <a:ln w="12700">
            <a:miter lim="400000"/>
          </a:ln>
        </p:spPr>
      </p:pic>
      <p:sp>
        <p:nvSpPr>
          <p:cNvPr id="260" name="MVVM"/>
          <p:cNvSpPr txBox="1"/>
          <p:nvPr/>
        </p:nvSpPr>
        <p:spPr>
          <a:xfrm>
            <a:off x="82378" y="466797"/>
            <a:ext cx="10367777" cy="1016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6000" b="0">
                <a:latin typeface="Helvetica Light"/>
                <a:ea typeface="Helvetica Light"/>
                <a:cs typeface="Helvetica Light"/>
                <a:sym typeface="Helvetica Light"/>
              </a:defRPr>
            </a:lvl1pPr>
          </a:lstStyle>
          <a:p>
            <a:r>
              <a:t>MVVM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4" name="1-Login.png" descr="1-Login.png"/>
          <p:cNvPicPr>
            <a:picLocks noChangeAspect="1"/>
          </p:cNvPicPr>
          <p:nvPr/>
        </p:nvPicPr>
        <p:blipFill>
          <a:blip r:embed="rId3">
            <a:extLst/>
          </a:blip>
          <a:stretch>
            <a:fillRect/>
          </a:stretch>
        </p:blipFill>
        <p:spPr>
          <a:xfrm>
            <a:off x="3503590" y="2329332"/>
            <a:ext cx="2864469" cy="5094936"/>
          </a:xfrm>
          <a:prstGeom prst="rect">
            <a:avLst/>
          </a:prstGeom>
          <a:ln w="12700">
            <a:miter lim="400000"/>
          </a:ln>
        </p:spPr>
      </p:pic>
      <p:pic>
        <p:nvPicPr>
          <p:cNvPr id="265" name="3-Walkthrough Copy 3.png" descr="3-Walkthrough Copy 3.png"/>
          <p:cNvPicPr>
            <a:picLocks noChangeAspect="1"/>
          </p:cNvPicPr>
          <p:nvPr/>
        </p:nvPicPr>
        <p:blipFill>
          <a:blip r:embed="rId4">
            <a:extLst/>
          </a:blip>
          <a:stretch>
            <a:fillRect/>
          </a:stretch>
        </p:blipFill>
        <p:spPr>
          <a:xfrm>
            <a:off x="370438" y="2329332"/>
            <a:ext cx="2864470" cy="5094936"/>
          </a:xfrm>
          <a:prstGeom prst="rect">
            <a:avLst/>
          </a:prstGeom>
          <a:ln w="12700">
            <a:miter lim="400000"/>
          </a:ln>
        </p:spPr>
      </p:pic>
      <p:pic>
        <p:nvPicPr>
          <p:cNvPr id="266" name="12-Settings.png" descr="12-Settings.png"/>
          <p:cNvPicPr>
            <a:picLocks noChangeAspect="1"/>
          </p:cNvPicPr>
          <p:nvPr/>
        </p:nvPicPr>
        <p:blipFill>
          <a:blip r:embed="rId5">
            <a:extLst/>
          </a:blip>
          <a:stretch>
            <a:fillRect/>
          </a:stretch>
        </p:blipFill>
        <p:spPr>
          <a:xfrm>
            <a:off x="9769892" y="2329332"/>
            <a:ext cx="2864470" cy="5094936"/>
          </a:xfrm>
          <a:prstGeom prst="rect">
            <a:avLst/>
          </a:prstGeom>
          <a:ln w="12700">
            <a:miter lim="400000"/>
          </a:ln>
        </p:spPr>
      </p:pic>
      <p:pic>
        <p:nvPicPr>
          <p:cNvPr id="267" name="13-Navigation.png" descr="13-Navigation.png"/>
          <p:cNvPicPr>
            <a:picLocks noChangeAspect="1"/>
          </p:cNvPicPr>
          <p:nvPr/>
        </p:nvPicPr>
        <p:blipFill>
          <a:blip r:embed="rId6">
            <a:extLst/>
          </a:blip>
          <a:stretch>
            <a:fillRect/>
          </a:stretch>
        </p:blipFill>
        <p:spPr>
          <a:xfrm>
            <a:off x="6636741" y="2329332"/>
            <a:ext cx="2864469" cy="5094936"/>
          </a:xfrm>
          <a:prstGeom prst="rect">
            <a:avLst/>
          </a:prstGeom>
          <a:ln w="12700">
            <a:miter lim="400000"/>
          </a:ln>
        </p:spPr>
      </p:pic>
      <p:sp>
        <p:nvSpPr>
          <p:cNvPr id="268" name="User Interface"/>
          <p:cNvSpPr txBox="1"/>
          <p:nvPr/>
        </p:nvSpPr>
        <p:spPr>
          <a:xfrm>
            <a:off x="2571750" y="466797"/>
            <a:ext cx="6215063" cy="101600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6000" b="0">
                <a:latin typeface="Helvetica Light"/>
                <a:ea typeface="Helvetica Light"/>
                <a:cs typeface="Helvetica Light"/>
                <a:sym typeface="Helvetica Light"/>
              </a:defRPr>
            </a:lvl1pPr>
          </a:lstStyle>
          <a:p>
            <a:r>
              <a:rPr lang="it-IT" dirty="0" err="1"/>
              <a:t>Mockup</a:t>
            </a:r>
            <a:endParaRPr dirty="0"/>
          </a:p>
        </p:txBody>
      </p:sp>
      <p:pic>
        <p:nvPicPr>
          <p:cNvPr id="269" name="layers.png" descr="layers.png"/>
          <p:cNvPicPr>
            <a:picLocks noChangeAspect="1"/>
          </p:cNvPicPr>
          <p:nvPr/>
        </p:nvPicPr>
        <p:blipFill>
          <a:blip r:embed="rId7">
            <a:extLst/>
          </a:blip>
          <a:stretch>
            <a:fillRect/>
          </a:stretch>
        </p:blipFill>
        <p:spPr>
          <a:xfrm>
            <a:off x="2691134" y="351951"/>
            <a:ext cx="1245692" cy="124569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 name="5-Calendar.png" descr="5-Calendar.png"/>
          <p:cNvPicPr>
            <a:picLocks noChangeAspect="1"/>
          </p:cNvPicPr>
          <p:nvPr/>
        </p:nvPicPr>
        <p:blipFill>
          <a:blip r:embed="rId2">
            <a:extLst/>
          </a:blip>
          <a:stretch>
            <a:fillRect/>
          </a:stretch>
        </p:blipFill>
        <p:spPr>
          <a:xfrm>
            <a:off x="399472" y="2329332"/>
            <a:ext cx="2864470" cy="5094936"/>
          </a:xfrm>
          <a:prstGeom prst="rect">
            <a:avLst/>
          </a:prstGeom>
          <a:ln w="12700">
            <a:miter lim="400000"/>
          </a:ln>
        </p:spPr>
      </p:pic>
      <p:pic>
        <p:nvPicPr>
          <p:cNvPr id="274" name="8-Rooms.png" descr="8-Rooms.png"/>
          <p:cNvPicPr>
            <a:picLocks noChangeAspect="1"/>
          </p:cNvPicPr>
          <p:nvPr/>
        </p:nvPicPr>
        <p:blipFill>
          <a:blip r:embed="rId3">
            <a:extLst/>
          </a:blip>
          <a:stretch>
            <a:fillRect/>
          </a:stretch>
        </p:blipFill>
        <p:spPr>
          <a:xfrm>
            <a:off x="9740858" y="2329332"/>
            <a:ext cx="2864469" cy="5094936"/>
          </a:xfrm>
          <a:prstGeom prst="rect">
            <a:avLst/>
          </a:prstGeom>
          <a:ln w="12700">
            <a:miter lim="400000"/>
          </a:ln>
        </p:spPr>
      </p:pic>
      <p:pic>
        <p:nvPicPr>
          <p:cNvPr id="275" name="9-Create Copy.png" descr="9-Create Copy.png"/>
          <p:cNvPicPr>
            <a:picLocks noChangeAspect="1"/>
          </p:cNvPicPr>
          <p:nvPr/>
        </p:nvPicPr>
        <p:blipFill>
          <a:blip r:embed="rId4">
            <a:extLst/>
          </a:blip>
          <a:stretch>
            <a:fillRect/>
          </a:stretch>
        </p:blipFill>
        <p:spPr>
          <a:xfrm>
            <a:off x="6627062" y="2329332"/>
            <a:ext cx="2864470" cy="5094936"/>
          </a:xfrm>
          <a:prstGeom prst="rect">
            <a:avLst/>
          </a:prstGeom>
          <a:ln w="12700">
            <a:miter lim="400000"/>
          </a:ln>
        </p:spPr>
      </p:pic>
      <p:pic>
        <p:nvPicPr>
          <p:cNvPr id="276" name="9-Create.png" descr="9-Create.png"/>
          <p:cNvPicPr>
            <a:picLocks noChangeAspect="1"/>
          </p:cNvPicPr>
          <p:nvPr/>
        </p:nvPicPr>
        <p:blipFill>
          <a:blip r:embed="rId5">
            <a:extLst/>
          </a:blip>
          <a:stretch>
            <a:fillRect/>
          </a:stretch>
        </p:blipFill>
        <p:spPr>
          <a:xfrm>
            <a:off x="3513268" y="2329332"/>
            <a:ext cx="2864469" cy="5094936"/>
          </a:xfrm>
          <a:prstGeom prst="rect">
            <a:avLst/>
          </a:prstGeom>
          <a:ln w="12700">
            <a:miter lim="400000"/>
          </a:ln>
        </p:spPr>
      </p:pic>
      <p:pic>
        <p:nvPicPr>
          <p:cNvPr id="277" name="layers.png" descr="layers.png"/>
          <p:cNvPicPr>
            <a:picLocks noChangeAspect="1"/>
          </p:cNvPicPr>
          <p:nvPr/>
        </p:nvPicPr>
        <p:blipFill>
          <a:blip r:embed="rId6">
            <a:extLst/>
          </a:blip>
          <a:stretch>
            <a:fillRect/>
          </a:stretch>
        </p:blipFill>
        <p:spPr>
          <a:xfrm>
            <a:off x="2691134" y="351951"/>
            <a:ext cx="1245692" cy="1245692"/>
          </a:xfrm>
          <a:prstGeom prst="rect">
            <a:avLst/>
          </a:prstGeom>
          <a:ln w="12700">
            <a:miter lim="400000"/>
          </a:ln>
        </p:spPr>
      </p:pic>
      <p:sp>
        <p:nvSpPr>
          <p:cNvPr id="278" name="User Interface"/>
          <p:cNvSpPr txBox="1"/>
          <p:nvPr/>
        </p:nvSpPr>
        <p:spPr>
          <a:xfrm>
            <a:off x="3228978" y="466797"/>
            <a:ext cx="4914900" cy="101600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6000" b="0">
                <a:latin typeface="Helvetica Light"/>
                <a:ea typeface="Helvetica Light"/>
                <a:cs typeface="Helvetica Light"/>
                <a:sym typeface="Helvetica Light"/>
              </a:defRPr>
            </a:lvl1pPr>
          </a:lstStyle>
          <a:p>
            <a:r>
              <a:rPr lang="it-IT" dirty="0" err="1"/>
              <a:t>Mockup</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Implementation"/>
          <p:cNvSpPr txBox="1"/>
          <p:nvPr/>
        </p:nvSpPr>
        <p:spPr>
          <a:xfrm>
            <a:off x="1626650" y="5497528"/>
            <a:ext cx="8925799" cy="647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3600" b="0">
                <a:latin typeface="Helvetica Light"/>
                <a:ea typeface="Helvetica Light"/>
                <a:cs typeface="Helvetica Light"/>
                <a:sym typeface="Helvetica Light"/>
              </a:defRPr>
            </a:lvl1pPr>
          </a:lstStyle>
          <a:p>
            <a:r>
              <a:t>Implementation</a:t>
            </a:r>
          </a:p>
        </p:txBody>
      </p:sp>
      <p:sp>
        <p:nvSpPr>
          <p:cNvPr id="281" name="Outline"/>
          <p:cNvSpPr txBox="1"/>
          <p:nvPr/>
        </p:nvSpPr>
        <p:spPr>
          <a:xfrm>
            <a:off x="2039501" y="390096"/>
            <a:ext cx="8925798" cy="1016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6000" b="0">
                <a:latin typeface="Helvetica Light"/>
                <a:ea typeface="Helvetica Light"/>
                <a:cs typeface="Helvetica Light"/>
                <a:sym typeface="Helvetica Light"/>
              </a:defRPr>
            </a:lvl1pPr>
          </a:lstStyle>
          <a:p>
            <a:r>
              <a:t>Outline</a:t>
            </a:r>
          </a:p>
        </p:txBody>
      </p:sp>
      <p:pic>
        <p:nvPicPr>
          <p:cNvPr id="282" name="layers.png" descr="layers.png"/>
          <p:cNvPicPr>
            <a:picLocks noChangeAspect="1"/>
          </p:cNvPicPr>
          <p:nvPr/>
        </p:nvPicPr>
        <p:blipFill>
          <a:blip r:embed="rId3">
            <a:extLst/>
          </a:blip>
          <a:stretch>
            <a:fillRect/>
          </a:stretch>
        </p:blipFill>
        <p:spPr>
          <a:xfrm>
            <a:off x="2772287" y="3482073"/>
            <a:ext cx="1245692" cy="1245693"/>
          </a:xfrm>
          <a:prstGeom prst="rect">
            <a:avLst/>
          </a:prstGeom>
          <a:ln w="12700">
            <a:miter lim="400000"/>
          </a:ln>
        </p:spPr>
      </p:pic>
      <p:pic>
        <p:nvPicPr>
          <p:cNvPr id="283" name="list.png" descr="list.png"/>
          <p:cNvPicPr>
            <a:picLocks noChangeAspect="1"/>
          </p:cNvPicPr>
          <p:nvPr/>
        </p:nvPicPr>
        <p:blipFill>
          <a:blip r:embed="rId4">
            <a:extLst/>
          </a:blip>
          <a:stretch>
            <a:fillRect/>
          </a:stretch>
        </p:blipFill>
        <p:spPr>
          <a:xfrm>
            <a:off x="2772287" y="1765614"/>
            <a:ext cx="1245692" cy="1245693"/>
          </a:xfrm>
          <a:prstGeom prst="rect">
            <a:avLst/>
          </a:prstGeom>
          <a:ln w="12700">
            <a:miter lim="400000"/>
          </a:ln>
        </p:spPr>
      </p:pic>
      <p:pic>
        <p:nvPicPr>
          <p:cNvPr id="284" name="programming.png" descr="programming.png"/>
          <p:cNvPicPr>
            <a:picLocks noChangeAspect="1"/>
          </p:cNvPicPr>
          <p:nvPr/>
        </p:nvPicPr>
        <p:blipFill>
          <a:blip r:embed="rId5">
            <a:extLst/>
          </a:blip>
          <a:stretch>
            <a:fillRect/>
          </a:stretch>
        </p:blipFill>
        <p:spPr>
          <a:xfrm>
            <a:off x="2772287" y="5198533"/>
            <a:ext cx="1245692" cy="1245692"/>
          </a:xfrm>
          <a:prstGeom prst="rect">
            <a:avLst/>
          </a:prstGeom>
          <a:ln w="12700">
            <a:miter lim="400000"/>
          </a:ln>
        </p:spPr>
      </p:pic>
      <p:pic>
        <p:nvPicPr>
          <p:cNvPr id="285" name="smartphone.png" descr="smartphone.png"/>
          <p:cNvPicPr>
            <a:picLocks noChangeAspect="1"/>
          </p:cNvPicPr>
          <p:nvPr/>
        </p:nvPicPr>
        <p:blipFill>
          <a:blip r:embed="rId6">
            <a:extLst/>
          </a:blip>
          <a:stretch>
            <a:fillRect/>
          </a:stretch>
        </p:blipFill>
        <p:spPr>
          <a:xfrm>
            <a:off x="2772287" y="6914992"/>
            <a:ext cx="1245692" cy="1245693"/>
          </a:xfrm>
          <a:prstGeom prst="rect">
            <a:avLst/>
          </a:prstGeom>
          <a:ln w="12700">
            <a:miter lim="400000"/>
          </a:ln>
        </p:spPr>
      </p:pic>
      <p:sp>
        <p:nvSpPr>
          <p:cNvPr id="286" name="Requirements Analysis"/>
          <p:cNvSpPr txBox="1"/>
          <p:nvPr/>
        </p:nvSpPr>
        <p:spPr>
          <a:xfrm>
            <a:off x="4481584" y="2064610"/>
            <a:ext cx="5285467" cy="647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57200">
              <a:lnSpc>
                <a:spcPts val="6300"/>
              </a:lnSpc>
              <a:defRPr sz="3600" b="0">
                <a:solidFill>
                  <a:srgbClr val="333333"/>
                </a:solidFill>
                <a:latin typeface="Helvetica Light"/>
                <a:ea typeface="Helvetica Light"/>
                <a:cs typeface="Helvetica Light"/>
                <a:sym typeface="Helvetica Light"/>
              </a:defRPr>
            </a:lvl1pPr>
          </a:lstStyle>
          <a:p>
            <a:r>
              <a:t>Requirements Analysis</a:t>
            </a:r>
          </a:p>
        </p:txBody>
      </p:sp>
      <p:sp>
        <p:nvSpPr>
          <p:cNvPr id="287" name="Design Phase"/>
          <p:cNvSpPr txBox="1"/>
          <p:nvPr/>
        </p:nvSpPr>
        <p:spPr>
          <a:xfrm>
            <a:off x="4481584" y="3781069"/>
            <a:ext cx="5285467" cy="647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57200">
              <a:lnSpc>
                <a:spcPts val="6300"/>
              </a:lnSpc>
              <a:defRPr sz="3600" b="0">
                <a:solidFill>
                  <a:srgbClr val="333333"/>
                </a:solidFill>
                <a:latin typeface="Helvetica Light"/>
                <a:ea typeface="Helvetica Light"/>
                <a:cs typeface="Helvetica Light"/>
                <a:sym typeface="Helvetica Light"/>
              </a:defRPr>
            </a:lvl1pPr>
          </a:lstStyle>
          <a:p>
            <a:r>
              <a:t>Design Phase</a:t>
            </a:r>
          </a:p>
        </p:txBody>
      </p:sp>
      <p:sp>
        <p:nvSpPr>
          <p:cNvPr id="288" name="Demo"/>
          <p:cNvSpPr txBox="1"/>
          <p:nvPr/>
        </p:nvSpPr>
        <p:spPr>
          <a:xfrm>
            <a:off x="4481584" y="7213988"/>
            <a:ext cx="5285467" cy="647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57200">
              <a:lnSpc>
                <a:spcPts val="6300"/>
              </a:lnSpc>
              <a:defRPr sz="3600" b="0">
                <a:solidFill>
                  <a:srgbClr val="333333"/>
                </a:solidFill>
                <a:latin typeface="Helvetica Light"/>
                <a:ea typeface="Helvetica Light"/>
                <a:cs typeface="Helvetica Light"/>
                <a:sym typeface="Helvetica Light"/>
              </a:defRPr>
            </a:lvl1pPr>
          </a:lstStyle>
          <a:p>
            <a:r>
              <a:t>Demo</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Implementation Tools"/>
          <p:cNvSpPr txBox="1"/>
          <p:nvPr/>
        </p:nvSpPr>
        <p:spPr>
          <a:xfrm>
            <a:off x="3086372" y="390096"/>
            <a:ext cx="8925799" cy="1016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6000" b="0">
                <a:latin typeface="Helvetica Light"/>
                <a:ea typeface="Helvetica Light"/>
                <a:cs typeface="Helvetica Light"/>
                <a:sym typeface="Helvetica Light"/>
              </a:defRPr>
            </a:lvl1pPr>
          </a:lstStyle>
          <a:p>
            <a:r>
              <a:t>Implementation Tools</a:t>
            </a:r>
          </a:p>
        </p:txBody>
      </p:sp>
      <p:pic>
        <p:nvPicPr>
          <p:cNvPr id="293" name="dns.png" descr="dns.png"/>
          <p:cNvPicPr>
            <a:picLocks noChangeAspect="1"/>
          </p:cNvPicPr>
          <p:nvPr/>
        </p:nvPicPr>
        <p:blipFill>
          <a:blip r:embed="rId3">
            <a:extLst/>
          </a:blip>
          <a:stretch>
            <a:fillRect/>
          </a:stretch>
        </p:blipFill>
        <p:spPr>
          <a:xfrm>
            <a:off x="6146325" y="4112179"/>
            <a:ext cx="3175748" cy="1667268"/>
          </a:xfrm>
          <a:prstGeom prst="rect">
            <a:avLst/>
          </a:prstGeom>
          <a:ln w="12700">
            <a:miter lim="400000"/>
          </a:ln>
        </p:spPr>
      </p:pic>
      <p:pic>
        <p:nvPicPr>
          <p:cNvPr id="294" name="xamarin1600.png" descr="xamarin1600.png"/>
          <p:cNvPicPr>
            <a:picLocks noChangeAspect="1"/>
          </p:cNvPicPr>
          <p:nvPr/>
        </p:nvPicPr>
        <p:blipFill>
          <a:blip r:embed="rId4">
            <a:extLst/>
          </a:blip>
          <a:stretch>
            <a:fillRect/>
          </a:stretch>
        </p:blipFill>
        <p:spPr>
          <a:xfrm>
            <a:off x="3682727" y="2364249"/>
            <a:ext cx="1886780" cy="1886781"/>
          </a:xfrm>
          <a:prstGeom prst="rect">
            <a:avLst/>
          </a:prstGeom>
          <a:ln w="12700">
            <a:miter lim="400000"/>
          </a:ln>
        </p:spPr>
      </p:pic>
      <p:pic>
        <p:nvPicPr>
          <p:cNvPr id="295" name="programming.png" descr="programming.png"/>
          <p:cNvPicPr>
            <a:picLocks noChangeAspect="1"/>
          </p:cNvPicPr>
          <p:nvPr/>
        </p:nvPicPr>
        <p:blipFill>
          <a:blip r:embed="rId5">
            <a:extLst/>
          </a:blip>
          <a:stretch>
            <a:fillRect/>
          </a:stretch>
        </p:blipFill>
        <p:spPr>
          <a:xfrm>
            <a:off x="2307772" y="275250"/>
            <a:ext cx="1245693" cy="1245692"/>
          </a:xfrm>
          <a:prstGeom prst="rect">
            <a:avLst/>
          </a:prstGeom>
          <a:ln w="12700">
            <a:miter lim="400000"/>
          </a:ln>
        </p:spPr>
      </p:pic>
      <p:pic>
        <p:nvPicPr>
          <p:cNvPr id="296" name="c.png" descr="c.png"/>
          <p:cNvPicPr>
            <a:picLocks noChangeAspect="1"/>
          </p:cNvPicPr>
          <p:nvPr/>
        </p:nvPicPr>
        <p:blipFill>
          <a:blip r:embed="rId6">
            <a:extLst/>
          </a:blip>
          <a:stretch>
            <a:fillRect/>
          </a:stretch>
        </p:blipFill>
        <p:spPr>
          <a:xfrm>
            <a:off x="4041038" y="4587099"/>
            <a:ext cx="2063880" cy="2063881"/>
          </a:xfrm>
          <a:prstGeom prst="rect">
            <a:avLst/>
          </a:prstGeom>
          <a:ln w="12700">
            <a:miter lim="400000"/>
          </a:ln>
        </p:spPr>
      </p:pic>
      <p:pic>
        <p:nvPicPr>
          <p:cNvPr id="297" name="Visual_Studio_Code_0.10.1_icon.png" descr="Visual_Studio_Code_0.10.1_icon.png"/>
          <p:cNvPicPr>
            <a:picLocks noChangeAspect="1"/>
          </p:cNvPicPr>
          <p:nvPr/>
        </p:nvPicPr>
        <p:blipFill>
          <a:blip r:embed="rId7">
            <a:extLst/>
          </a:blip>
          <a:stretch>
            <a:fillRect/>
          </a:stretch>
        </p:blipFill>
        <p:spPr>
          <a:xfrm>
            <a:off x="6293099" y="1824917"/>
            <a:ext cx="1886780" cy="188678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External Services"/>
          <p:cNvSpPr txBox="1"/>
          <p:nvPr/>
        </p:nvSpPr>
        <p:spPr>
          <a:xfrm>
            <a:off x="2444486" y="390096"/>
            <a:ext cx="8925799" cy="1016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6000" b="0">
                <a:latin typeface="Helvetica Light"/>
                <a:ea typeface="Helvetica Light"/>
                <a:cs typeface="Helvetica Light"/>
                <a:sym typeface="Helvetica Light"/>
              </a:defRPr>
            </a:lvl1pPr>
          </a:lstStyle>
          <a:p>
            <a:r>
              <a:t>External Services</a:t>
            </a:r>
          </a:p>
        </p:txBody>
      </p:sp>
      <p:pic>
        <p:nvPicPr>
          <p:cNvPr id="302" name="programming.png" descr="programming.png"/>
          <p:cNvPicPr>
            <a:picLocks noChangeAspect="1"/>
          </p:cNvPicPr>
          <p:nvPr/>
        </p:nvPicPr>
        <p:blipFill>
          <a:blip r:embed="rId3">
            <a:extLst/>
          </a:blip>
          <a:stretch>
            <a:fillRect/>
          </a:stretch>
        </p:blipFill>
        <p:spPr>
          <a:xfrm>
            <a:off x="2307772" y="275250"/>
            <a:ext cx="1245693" cy="1245692"/>
          </a:xfrm>
          <a:prstGeom prst="rect">
            <a:avLst/>
          </a:prstGeom>
          <a:ln w="12700">
            <a:miter lim="400000"/>
          </a:ln>
        </p:spPr>
      </p:pic>
      <p:pic>
        <p:nvPicPr>
          <p:cNvPr id="303" name="xamarin1600.png" descr="xamarin1600.png"/>
          <p:cNvPicPr>
            <a:picLocks noChangeAspect="1"/>
          </p:cNvPicPr>
          <p:nvPr/>
        </p:nvPicPr>
        <p:blipFill>
          <a:blip r:embed="rId4">
            <a:extLst/>
          </a:blip>
          <a:stretch>
            <a:fillRect/>
          </a:stretch>
        </p:blipFill>
        <p:spPr>
          <a:xfrm>
            <a:off x="3682727" y="2364249"/>
            <a:ext cx="1886780" cy="1886781"/>
          </a:xfrm>
          <a:prstGeom prst="rect">
            <a:avLst/>
          </a:prstGeom>
          <a:ln w="12700">
            <a:miter lim="400000"/>
          </a:ln>
        </p:spPr>
      </p:pic>
      <p:pic>
        <p:nvPicPr>
          <p:cNvPr id="304" name="001-microsoft.png" descr="001-microsoft.png"/>
          <p:cNvPicPr>
            <a:picLocks noChangeAspect="1"/>
          </p:cNvPicPr>
          <p:nvPr/>
        </p:nvPicPr>
        <p:blipFill>
          <a:blip r:embed="rId5">
            <a:extLst/>
          </a:blip>
          <a:stretch>
            <a:fillRect/>
          </a:stretch>
        </p:blipFill>
        <p:spPr>
          <a:xfrm>
            <a:off x="8533005" y="2554960"/>
            <a:ext cx="1886780" cy="1886781"/>
          </a:xfrm>
          <a:prstGeom prst="rect">
            <a:avLst/>
          </a:prstGeom>
          <a:ln w="12700">
            <a:miter lim="400000"/>
          </a:ln>
        </p:spPr>
      </p:pic>
      <p:pic>
        <p:nvPicPr>
          <p:cNvPr id="305" name="002-mail.png" descr="002-mail.png"/>
          <p:cNvPicPr>
            <a:picLocks noChangeAspect="1"/>
          </p:cNvPicPr>
          <p:nvPr/>
        </p:nvPicPr>
        <p:blipFill>
          <a:blip r:embed="rId6">
            <a:extLst/>
          </a:blip>
          <a:stretch>
            <a:fillRect/>
          </a:stretch>
        </p:blipFill>
        <p:spPr>
          <a:xfrm>
            <a:off x="2335681" y="5029429"/>
            <a:ext cx="1886780" cy="1886781"/>
          </a:xfrm>
          <a:prstGeom prst="rect">
            <a:avLst/>
          </a:prstGeom>
          <a:ln w="12700">
            <a:miter lim="400000"/>
          </a:ln>
        </p:spPr>
      </p:pic>
      <p:pic>
        <p:nvPicPr>
          <p:cNvPr id="306" name="003-map.png" descr="003-map.png"/>
          <p:cNvPicPr>
            <a:picLocks noChangeAspect="1"/>
          </p:cNvPicPr>
          <p:nvPr/>
        </p:nvPicPr>
        <p:blipFill>
          <a:blip r:embed="rId7">
            <a:extLst/>
          </a:blip>
          <a:stretch>
            <a:fillRect/>
          </a:stretch>
        </p:blipFill>
        <p:spPr>
          <a:xfrm>
            <a:off x="6457650" y="5887748"/>
            <a:ext cx="1886781" cy="1886780"/>
          </a:xfrm>
          <a:prstGeom prst="rect">
            <a:avLst/>
          </a:prstGeom>
          <a:ln w="12700">
            <a:miter lim="400000"/>
          </a:ln>
        </p:spPr>
      </p:pic>
      <p:sp>
        <p:nvSpPr>
          <p:cNvPr id="307" name="Linea"/>
          <p:cNvSpPr/>
          <p:nvPr/>
        </p:nvSpPr>
        <p:spPr>
          <a:xfrm>
            <a:off x="5912382" y="3382346"/>
            <a:ext cx="1991770" cy="201133"/>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08" name="Linea"/>
          <p:cNvSpPr/>
          <p:nvPr/>
        </p:nvSpPr>
        <p:spPr>
          <a:xfrm>
            <a:off x="5483303" y="4037985"/>
            <a:ext cx="1891558" cy="1687547"/>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09" name="Linea"/>
          <p:cNvSpPr/>
          <p:nvPr/>
        </p:nvSpPr>
        <p:spPr>
          <a:xfrm flipH="1">
            <a:off x="3967739" y="4289901"/>
            <a:ext cx="337839" cy="777607"/>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309"/>
                                        </p:tgtEl>
                                        <p:attrNameLst>
                                          <p:attrName>style.visibility</p:attrName>
                                        </p:attrNameLst>
                                      </p:cBhvr>
                                      <p:to>
                                        <p:strVal val="visible"/>
                                      </p:to>
                                    </p:set>
                                    <p:anim calcmode="lin" valueType="num">
                                      <p:cBhvr>
                                        <p:cTn id="7" dur="500" fill="hold"/>
                                        <p:tgtEl>
                                          <p:spTgt spid="309"/>
                                        </p:tgtEl>
                                        <p:attrNameLst>
                                          <p:attrName>ppt_w</p:attrName>
                                        </p:attrNameLst>
                                      </p:cBhvr>
                                      <p:tavLst>
                                        <p:tav tm="0">
                                          <p:val>
                                            <p:fltVal val="0"/>
                                          </p:val>
                                        </p:tav>
                                        <p:tav tm="100000">
                                          <p:val>
                                            <p:strVal val="#ppt_w"/>
                                          </p:val>
                                        </p:tav>
                                      </p:tavLst>
                                    </p:anim>
                                    <p:anim calcmode="lin" valueType="num">
                                      <p:cBhvr>
                                        <p:cTn id="8" dur="500" fill="hold"/>
                                        <p:tgtEl>
                                          <p:spTgt spid="309"/>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305"/>
                                        </p:tgtEl>
                                        <p:attrNameLst>
                                          <p:attrName>style.visibility</p:attrName>
                                        </p:attrNameLst>
                                      </p:cBhvr>
                                      <p:to>
                                        <p:strVal val="visible"/>
                                      </p:to>
                                    </p:set>
                                    <p:anim calcmode="lin" valueType="num">
                                      <p:cBhvr>
                                        <p:cTn id="12" dur="500" fill="hold"/>
                                        <p:tgtEl>
                                          <p:spTgt spid="305"/>
                                        </p:tgtEl>
                                        <p:attrNameLst>
                                          <p:attrName>ppt_w</p:attrName>
                                        </p:attrNameLst>
                                      </p:cBhvr>
                                      <p:tavLst>
                                        <p:tav tm="0">
                                          <p:val>
                                            <p:fltVal val="0"/>
                                          </p:val>
                                        </p:tav>
                                        <p:tav tm="100000">
                                          <p:val>
                                            <p:strVal val="#ppt_w"/>
                                          </p:val>
                                        </p:tav>
                                      </p:tavLst>
                                    </p:anim>
                                    <p:anim calcmode="lin" valueType="num">
                                      <p:cBhvr>
                                        <p:cTn id="13" dur="500" fill="hold"/>
                                        <p:tgtEl>
                                          <p:spTgt spid="305"/>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3" nodeType="afterEffect">
                                  <p:stCondLst>
                                    <p:cond delay="0"/>
                                  </p:stCondLst>
                                  <p:iterate>
                                    <p:tmAbs val="0"/>
                                  </p:iterate>
                                  <p:childTnLst>
                                    <p:set>
                                      <p:cBhvr>
                                        <p:cTn id="16" fill="hold"/>
                                        <p:tgtEl>
                                          <p:spTgt spid="307"/>
                                        </p:tgtEl>
                                        <p:attrNameLst>
                                          <p:attrName>style.visibility</p:attrName>
                                        </p:attrNameLst>
                                      </p:cBhvr>
                                      <p:to>
                                        <p:strVal val="visible"/>
                                      </p:to>
                                    </p:set>
                                    <p:anim calcmode="lin" valueType="num">
                                      <p:cBhvr>
                                        <p:cTn id="17" dur="500" fill="hold"/>
                                        <p:tgtEl>
                                          <p:spTgt spid="307"/>
                                        </p:tgtEl>
                                        <p:attrNameLst>
                                          <p:attrName>ppt_w</p:attrName>
                                        </p:attrNameLst>
                                      </p:cBhvr>
                                      <p:tavLst>
                                        <p:tav tm="0">
                                          <p:val>
                                            <p:fltVal val="0"/>
                                          </p:val>
                                        </p:tav>
                                        <p:tav tm="100000">
                                          <p:val>
                                            <p:strVal val="#ppt_w"/>
                                          </p:val>
                                        </p:tav>
                                      </p:tavLst>
                                    </p:anim>
                                    <p:anim calcmode="lin" valueType="num">
                                      <p:cBhvr>
                                        <p:cTn id="18" dur="500" fill="hold"/>
                                        <p:tgtEl>
                                          <p:spTgt spid="307"/>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grpId="4" nodeType="afterEffect">
                                  <p:stCondLst>
                                    <p:cond delay="0"/>
                                  </p:stCondLst>
                                  <p:iterate>
                                    <p:tmAbs val="0"/>
                                  </p:iterate>
                                  <p:childTnLst>
                                    <p:set>
                                      <p:cBhvr>
                                        <p:cTn id="21" fill="hold"/>
                                        <p:tgtEl>
                                          <p:spTgt spid="304"/>
                                        </p:tgtEl>
                                        <p:attrNameLst>
                                          <p:attrName>style.visibility</p:attrName>
                                        </p:attrNameLst>
                                      </p:cBhvr>
                                      <p:to>
                                        <p:strVal val="visible"/>
                                      </p:to>
                                    </p:set>
                                    <p:anim calcmode="lin" valueType="num">
                                      <p:cBhvr>
                                        <p:cTn id="22" dur="500" fill="hold"/>
                                        <p:tgtEl>
                                          <p:spTgt spid="304"/>
                                        </p:tgtEl>
                                        <p:attrNameLst>
                                          <p:attrName>ppt_w</p:attrName>
                                        </p:attrNameLst>
                                      </p:cBhvr>
                                      <p:tavLst>
                                        <p:tav tm="0">
                                          <p:val>
                                            <p:fltVal val="0"/>
                                          </p:val>
                                        </p:tav>
                                        <p:tav tm="100000">
                                          <p:val>
                                            <p:strVal val="#ppt_w"/>
                                          </p:val>
                                        </p:tav>
                                      </p:tavLst>
                                    </p:anim>
                                    <p:anim calcmode="lin" valueType="num">
                                      <p:cBhvr>
                                        <p:cTn id="23" dur="500" fill="hold"/>
                                        <p:tgtEl>
                                          <p:spTgt spid="304"/>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grpId="5" nodeType="afterEffect">
                                  <p:stCondLst>
                                    <p:cond delay="0"/>
                                  </p:stCondLst>
                                  <p:iterate>
                                    <p:tmAbs val="0"/>
                                  </p:iterate>
                                  <p:childTnLst>
                                    <p:set>
                                      <p:cBhvr>
                                        <p:cTn id="26" fill="hold"/>
                                        <p:tgtEl>
                                          <p:spTgt spid="308"/>
                                        </p:tgtEl>
                                        <p:attrNameLst>
                                          <p:attrName>style.visibility</p:attrName>
                                        </p:attrNameLst>
                                      </p:cBhvr>
                                      <p:to>
                                        <p:strVal val="visible"/>
                                      </p:to>
                                    </p:set>
                                    <p:anim calcmode="lin" valueType="num">
                                      <p:cBhvr>
                                        <p:cTn id="27" dur="500" fill="hold"/>
                                        <p:tgtEl>
                                          <p:spTgt spid="308"/>
                                        </p:tgtEl>
                                        <p:attrNameLst>
                                          <p:attrName>ppt_w</p:attrName>
                                        </p:attrNameLst>
                                      </p:cBhvr>
                                      <p:tavLst>
                                        <p:tav tm="0">
                                          <p:val>
                                            <p:fltVal val="0"/>
                                          </p:val>
                                        </p:tav>
                                        <p:tav tm="100000">
                                          <p:val>
                                            <p:strVal val="#ppt_w"/>
                                          </p:val>
                                        </p:tav>
                                      </p:tavLst>
                                    </p:anim>
                                    <p:anim calcmode="lin" valueType="num">
                                      <p:cBhvr>
                                        <p:cTn id="28" dur="500" fill="hold"/>
                                        <p:tgtEl>
                                          <p:spTgt spid="308"/>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3" presetClass="entr" presetSubtype="16" fill="hold" grpId="6" nodeType="afterEffect">
                                  <p:stCondLst>
                                    <p:cond delay="0"/>
                                  </p:stCondLst>
                                  <p:iterate>
                                    <p:tmAbs val="0"/>
                                  </p:iterate>
                                  <p:childTnLst>
                                    <p:set>
                                      <p:cBhvr>
                                        <p:cTn id="31" fill="hold"/>
                                        <p:tgtEl>
                                          <p:spTgt spid="306"/>
                                        </p:tgtEl>
                                        <p:attrNameLst>
                                          <p:attrName>style.visibility</p:attrName>
                                        </p:attrNameLst>
                                      </p:cBhvr>
                                      <p:to>
                                        <p:strVal val="visible"/>
                                      </p:to>
                                    </p:set>
                                    <p:anim calcmode="lin" valueType="num">
                                      <p:cBhvr>
                                        <p:cTn id="32" dur="500" fill="hold"/>
                                        <p:tgtEl>
                                          <p:spTgt spid="306"/>
                                        </p:tgtEl>
                                        <p:attrNameLst>
                                          <p:attrName>ppt_w</p:attrName>
                                        </p:attrNameLst>
                                      </p:cBhvr>
                                      <p:tavLst>
                                        <p:tav tm="0">
                                          <p:val>
                                            <p:fltVal val="0"/>
                                          </p:val>
                                        </p:tav>
                                        <p:tav tm="100000">
                                          <p:val>
                                            <p:strVal val="#ppt_w"/>
                                          </p:val>
                                        </p:tav>
                                      </p:tavLst>
                                    </p:anim>
                                    <p:anim calcmode="lin" valueType="num">
                                      <p:cBhvr>
                                        <p:cTn id="33" dur="500" fill="hold"/>
                                        <p:tgtEl>
                                          <p:spTgt spid="30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 grpId="4" animBg="1" advAuto="0"/>
      <p:bldP spid="305" grpId="2" animBg="1" advAuto="0"/>
      <p:bldP spid="306" grpId="6" animBg="1" advAuto="0"/>
      <p:bldP spid="307" grpId="3" animBg="1" advAuto="0"/>
      <p:bldP spid="308" grpId="5" animBg="1" advAuto="0"/>
      <p:bldP spid="309" grpId="1"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3" name="Gruppo" descr="Gruppo"/>
          <p:cNvPicPr>
            <a:picLocks noChangeAspect="1"/>
          </p:cNvPicPr>
          <p:nvPr/>
        </p:nvPicPr>
        <p:blipFill>
          <a:blip r:embed="rId3">
            <a:extLst/>
          </a:blip>
          <a:stretch>
            <a:fillRect/>
          </a:stretch>
        </p:blipFill>
        <p:spPr>
          <a:xfrm>
            <a:off x="5834670" y="2077530"/>
            <a:ext cx="6502985" cy="6502986"/>
          </a:xfrm>
          <a:prstGeom prst="rect">
            <a:avLst/>
          </a:prstGeom>
          <a:ln w="12700">
            <a:miter lim="400000"/>
          </a:ln>
        </p:spPr>
      </p:pic>
      <p:pic>
        <p:nvPicPr>
          <p:cNvPr id="314" name="reunion.png" descr="reunion.png"/>
          <p:cNvPicPr>
            <a:picLocks noChangeAspect="1"/>
          </p:cNvPicPr>
          <p:nvPr/>
        </p:nvPicPr>
        <p:blipFill>
          <a:blip r:embed="rId4">
            <a:extLst/>
          </a:blip>
          <a:stretch>
            <a:fillRect/>
          </a:stretch>
        </p:blipFill>
        <p:spPr>
          <a:xfrm>
            <a:off x="3253286" y="2666454"/>
            <a:ext cx="1245693" cy="1245692"/>
          </a:xfrm>
          <a:prstGeom prst="rect">
            <a:avLst/>
          </a:prstGeom>
          <a:ln w="12700">
            <a:miter lim="400000"/>
          </a:ln>
        </p:spPr>
      </p:pic>
      <p:pic>
        <p:nvPicPr>
          <p:cNvPr id="315" name="parking.png" descr="parking.png"/>
          <p:cNvPicPr>
            <a:picLocks noChangeAspect="1"/>
          </p:cNvPicPr>
          <p:nvPr/>
        </p:nvPicPr>
        <p:blipFill>
          <a:blip r:embed="rId5">
            <a:extLst/>
          </a:blip>
          <a:stretch>
            <a:fillRect/>
          </a:stretch>
        </p:blipFill>
        <p:spPr>
          <a:xfrm>
            <a:off x="3253286" y="4706177"/>
            <a:ext cx="1245692" cy="1245692"/>
          </a:xfrm>
          <a:prstGeom prst="rect">
            <a:avLst/>
          </a:prstGeom>
          <a:ln w="12700">
            <a:miter lim="400000"/>
          </a:ln>
        </p:spPr>
      </p:pic>
      <p:sp>
        <p:nvSpPr>
          <p:cNvPr id="316" name="Graphical Issues"/>
          <p:cNvSpPr txBox="1"/>
          <p:nvPr/>
        </p:nvSpPr>
        <p:spPr>
          <a:xfrm>
            <a:off x="2378167" y="390096"/>
            <a:ext cx="8925799" cy="1016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6000" b="0">
                <a:latin typeface="Helvetica Light"/>
                <a:ea typeface="Helvetica Light"/>
                <a:cs typeface="Helvetica Light"/>
                <a:sym typeface="Helvetica Light"/>
              </a:defRPr>
            </a:lvl1pPr>
          </a:lstStyle>
          <a:p>
            <a:r>
              <a:t>Graphical Issues</a:t>
            </a:r>
          </a:p>
        </p:txBody>
      </p:sp>
      <p:pic>
        <p:nvPicPr>
          <p:cNvPr id="317" name="programming.png" descr="programming.png"/>
          <p:cNvPicPr>
            <a:picLocks noChangeAspect="1"/>
          </p:cNvPicPr>
          <p:nvPr/>
        </p:nvPicPr>
        <p:blipFill>
          <a:blip r:embed="rId6">
            <a:extLst/>
          </a:blip>
          <a:stretch>
            <a:fillRect/>
          </a:stretch>
        </p:blipFill>
        <p:spPr>
          <a:xfrm>
            <a:off x="2307772" y="275250"/>
            <a:ext cx="1245693" cy="1245692"/>
          </a:xfrm>
          <a:prstGeom prst="rect">
            <a:avLst/>
          </a:prstGeom>
          <a:ln w="12700">
            <a:miter lim="400000"/>
          </a:ln>
        </p:spPr>
      </p:pic>
      <p:pic>
        <p:nvPicPr>
          <p:cNvPr id="318" name="calendar.png" descr="calendar.png"/>
          <p:cNvPicPr>
            <a:picLocks noChangeAspect="1"/>
          </p:cNvPicPr>
          <p:nvPr/>
        </p:nvPicPr>
        <p:blipFill>
          <a:blip r:embed="rId7">
            <a:extLst/>
          </a:blip>
          <a:stretch>
            <a:fillRect/>
          </a:stretch>
        </p:blipFill>
        <p:spPr>
          <a:xfrm>
            <a:off x="3232698" y="6745900"/>
            <a:ext cx="1286868" cy="128686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 name="Gruppo" descr="Gruppo"/>
          <p:cNvPicPr>
            <a:picLocks noChangeAspect="1"/>
          </p:cNvPicPr>
          <p:nvPr/>
        </p:nvPicPr>
        <p:blipFill>
          <a:blip r:embed="rId2">
            <a:extLst/>
          </a:blip>
          <a:stretch>
            <a:fillRect/>
          </a:stretch>
        </p:blipFill>
        <p:spPr>
          <a:xfrm>
            <a:off x="5834670" y="2077530"/>
            <a:ext cx="6502985" cy="6502986"/>
          </a:xfrm>
          <a:prstGeom prst="rect">
            <a:avLst/>
          </a:prstGeom>
          <a:ln w="12700">
            <a:miter lim="400000"/>
          </a:ln>
        </p:spPr>
      </p:pic>
      <p:pic>
        <p:nvPicPr>
          <p:cNvPr id="323" name="reunion.png" descr="reunion.png"/>
          <p:cNvPicPr>
            <a:picLocks noChangeAspect="1"/>
          </p:cNvPicPr>
          <p:nvPr/>
        </p:nvPicPr>
        <p:blipFill>
          <a:blip r:embed="rId3">
            <a:extLst/>
          </a:blip>
          <a:stretch>
            <a:fillRect/>
          </a:stretch>
        </p:blipFill>
        <p:spPr>
          <a:xfrm>
            <a:off x="8380427" y="4625499"/>
            <a:ext cx="1245692" cy="1245692"/>
          </a:xfrm>
          <a:prstGeom prst="rect">
            <a:avLst/>
          </a:prstGeom>
          <a:ln w="12700">
            <a:miter lim="400000"/>
          </a:ln>
        </p:spPr>
      </p:pic>
      <p:pic>
        <p:nvPicPr>
          <p:cNvPr id="324" name="parking.png" descr="parking.png"/>
          <p:cNvPicPr>
            <a:picLocks noChangeAspect="1"/>
          </p:cNvPicPr>
          <p:nvPr/>
        </p:nvPicPr>
        <p:blipFill>
          <a:blip r:embed="rId4">
            <a:extLst/>
          </a:blip>
          <a:stretch>
            <a:fillRect/>
          </a:stretch>
        </p:blipFill>
        <p:spPr>
          <a:xfrm>
            <a:off x="8380426" y="4625499"/>
            <a:ext cx="1245692" cy="1245692"/>
          </a:xfrm>
          <a:prstGeom prst="rect">
            <a:avLst/>
          </a:prstGeom>
          <a:ln w="12700">
            <a:miter lim="400000"/>
          </a:ln>
        </p:spPr>
      </p:pic>
      <p:pic>
        <p:nvPicPr>
          <p:cNvPr id="325" name="programming.png" descr="programming.png"/>
          <p:cNvPicPr>
            <a:picLocks noChangeAspect="1"/>
          </p:cNvPicPr>
          <p:nvPr/>
        </p:nvPicPr>
        <p:blipFill>
          <a:blip r:embed="rId5">
            <a:extLst/>
          </a:blip>
          <a:stretch>
            <a:fillRect/>
          </a:stretch>
        </p:blipFill>
        <p:spPr>
          <a:xfrm>
            <a:off x="2307772" y="275250"/>
            <a:ext cx="1245693" cy="1245692"/>
          </a:xfrm>
          <a:prstGeom prst="rect">
            <a:avLst/>
          </a:prstGeom>
          <a:ln w="12700">
            <a:miter lim="400000"/>
          </a:ln>
        </p:spPr>
      </p:pic>
      <p:sp>
        <p:nvSpPr>
          <p:cNvPr id="326" name="Graphical Issues"/>
          <p:cNvSpPr txBox="1"/>
          <p:nvPr/>
        </p:nvSpPr>
        <p:spPr>
          <a:xfrm>
            <a:off x="2378167" y="390096"/>
            <a:ext cx="8925799" cy="1016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6000" b="0">
                <a:latin typeface="Helvetica Light"/>
                <a:ea typeface="Helvetica Light"/>
                <a:cs typeface="Helvetica Light"/>
                <a:sym typeface="Helvetica Light"/>
              </a:defRPr>
            </a:lvl1pPr>
          </a:lstStyle>
          <a:p>
            <a:r>
              <a:t>Graphical Issues</a:t>
            </a:r>
          </a:p>
        </p:txBody>
      </p:sp>
      <p:pic>
        <p:nvPicPr>
          <p:cNvPr id="327" name="calendar.png" descr="calendar.png"/>
          <p:cNvPicPr>
            <a:picLocks noChangeAspect="1"/>
          </p:cNvPicPr>
          <p:nvPr/>
        </p:nvPicPr>
        <p:blipFill>
          <a:blip r:embed="rId6">
            <a:extLst/>
          </a:blip>
          <a:stretch>
            <a:fillRect/>
          </a:stretch>
        </p:blipFill>
        <p:spPr>
          <a:xfrm>
            <a:off x="8359839" y="4604911"/>
            <a:ext cx="1286868" cy="1286868"/>
          </a:xfrm>
          <a:prstGeom prst="rect">
            <a:avLst/>
          </a:prstGeom>
          <a:ln w="12700">
            <a:miter lim="400000"/>
          </a:ln>
        </p:spPr>
      </p:pic>
      <p:pic>
        <p:nvPicPr>
          <p:cNvPr id="328" name="mergedicons (2).png" descr="mergedicons (2).png"/>
          <p:cNvPicPr>
            <a:picLocks noChangeAspect="1"/>
          </p:cNvPicPr>
          <p:nvPr/>
        </p:nvPicPr>
        <p:blipFill>
          <a:blip r:embed="rId7">
            <a:extLst/>
          </a:blip>
          <a:stretch>
            <a:fillRect/>
          </a:stretch>
        </p:blipFill>
        <p:spPr>
          <a:xfrm>
            <a:off x="7913163" y="4201668"/>
            <a:ext cx="2345999" cy="2093353"/>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Outline"/>
          <p:cNvSpPr txBox="1"/>
          <p:nvPr/>
        </p:nvSpPr>
        <p:spPr>
          <a:xfrm>
            <a:off x="2039501" y="390096"/>
            <a:ext cx="8925798" cy="1016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6000" b="0">
                <a:latin typeface="Helvetica Light"/>
                <a:ea typeface="Helvetica Light"/>
                <a:cs typeface="Helvetica Light"/>
                <a:sym typeface="Helvetica Light"/>
              </a:defRPr>
            </a:lvl1pPr>
          </a:lstStyle>
          <a:p>
            <a:r>
              <a:t>Outline</a:t>
            </a:r>
          </a:p>
        </p:txBody>
      </p:sp>
      <p:pic>
        <p:nvPicPr>
          <p:cNvPr id="138" name="layers.png" descr="layers.png"/>
          <p:cNvPicPr>
            <a:picLocks noChangeAspect="1"/>
          </p:cNvPicPr>
          <p:nvPr/>
        </p:nvPicPr>
        <p:blipFill>
          <a:blip r:embed="rId3">
            <a:extLst/>
          </a:blip>
          <a:stretch>
            <a:fillRect/>
          </a:stretch>
        </p:blipFill>
        <p:spPr>
          <a:xfrm>
            <a:off x="2772287" y="3482073"/>
            <a:ext cx="1245692" cy="1245693"/>
          </a:xfrm>
          <a:prstGeom prst="rect">
            <a:avLst/>
          </a:prstGeom>
          <a:ln w="12700">
            <a:miter lim="400000"/>
          </a:ln>
        </p:spPr>
      </p:pic>
      <p:pic>
        <p:nvPicPr>
          <p:cNvPr id="139" name="list.png" descr="list.png"/>
          <p:cNvPicPr>
            <a:picLocks noChangeAspect="1"/>
          </p:cNvPicPr>
          <p:nvPr/>
        </p:nvPicPr>
        <p:blipFill>
          <a:blip r:embed="rId4">
            <a:extLst/>
          </a:blip>
          <a:stretch>
            <a:fillRect/>
          </a:stretch>
        </p:blipFill>
        <p:spPr>
          <a:xfrm>
            <a:off x="2772287" y="1765614"/>
            <a:ext cx="1245692" cy="1245693"/>
          </a:xfrm>
          <a:prstGeom prst="rect">
            <a:avLst/>
          </a:prstGeom>
          <a:ln w="12700">
            <a:miter lim="400000"/>
          </a:ln>
        </p:spPr>
      </p:pic>
      <p:pic>
        <p:nvPicPr>
          <p:cNvPr id="140" name="programming.png" descr="programming.png"/>
          <p:cNvPicPr>
            <a:picLocks noChangeAspect="1"/>
          </p:cNvPicPr>
          <p:nvPr/>
        </p:nvPicPr>
        <p:blipFill>
          <a:blip r:embed="rId5">
            <a:extLst/>
          </a:blip>
          <a:stretch>
            <a:fillRect/>
          </a:stretch>
        </p:blipFill>
        <p:spPr>
          <a:xfrm>
            <a:off x="2772287" y="5198533"/>
            <a:ext cx="1245692" cy="1245692"/>
          </a:xfrm>
          <a:prstGeom prst="rect">
            <a:avLst/>
          </a:prstGeom>
          <a:ln w="12700">
            <a:miter lim="400000"/>
          </a:ln>
        </p:spPr>
      </p:pic>
      <p:pic>
        <p:nvPicPr>
          <p:cNvPr id="141" name="smartphone.png" descr="smartphone.png"/>
          <p:cNvPicPr>
            <a:picLocks noChangeAspect="1"/>
          </p:cNvPicPr>
          <p:nvPr/>
        </p:nvPicPr>
        <p:blipFill>
          <a:blip r:embed="rId6">
            <a:extLst/>
          </a:blip>
          <a:stretch>
            <a:fillRect/>
          </a:stretch>
        </p:blipFill>
        <p:spPr>
          <a:xfrm>
            <a:off x="2772287" y="6914992"/>
            <a:ext cx="1245692" cy="1245693"/>
          </a:xfrm>
          <a:prstGeom prst="rect">
            <a:avLst/>
          </a:prstGeom>
          <a:ln w="12700">
            <a:miter lim="400000"/>
          </a:ln>
        </p:spPr>
      </p:pic>
      <p:sp>
        <p:nvSpPr>
          <p:cNvPr id="142" name="Design Phase"/>
          <p:cNvSpPr txBox="1"/>
          <p:nvPr/>
        </p:nvSpPr>
        <p:spPr>
          <a:xfrm>
            <a:off x="4481584" y="3781069"/>
            <a:ext cx="5285467" cy="647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57200">
              <a:lnSpc>
                <a:spcPts val="6300"/>
              </a:lnSpc>
              <a:defRPr sz="3600" b="0">
                <a:solidFill>
                  <a:srgbClr val="333333"/>
                </a:solidFill>
                <a:latin typeface="Helvetica Light"/>
                <a:ea typeface="Helvetica Light"/>
                <a:cs typeface="Helvetica Light"/>
                <a:sym typeface="Helvetica Light"/>
              </a:defRPr>
            </a:lvl1pPr>
          </a:lstStyle>
          <a:p>
            <a:r>
              <a:t>Design Phase</a:t>
            </a:r>
          </a:p>
        </p:txBody>
      </p:sp>
      <p:sp>
        <p:nvSpPr>
          <p:cNvPr id="143" name="Implementation"/>
          <p:cNvSpPr txBox="1"/>
          <p:nvPr/>
        </p:nvSpPr>
        <p:spPr>
          <a:xfrm>
            <a:off x="4481584" y="5497529"/>
            <a:ext cx="5285467" cy="647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57200">
              <a:lnSpc>
                <a:spcPts val="6300"/>
              </a:lnSpc>
              <a:defRPr sz="3600" b="0">
                <a:solidFill>
                  <a:srgbClr val="333333"/>
                </a:solidFill>
                <a:latin typeface="Helvetica Light"/>
                <a:ea typeface="Helvetica Light"/>
                <a:cs typeface="Helvetica Light"/>
                <a:sym typeface="Helvetica Light"/>
              </a:defRPr>
            </a:lvl1pPr>
          </a:lstStyle>
          <a:p>
            <a:r>
              <a:t>Implementation</a:t>
            </a:r>
          </a:p>
        </p:txBody>
      </p:sp>
      <p:sp>
        <p:nvSpPr>
          <p:cNvPr id="144" name="Demo"/>
          <p:cNvSpPr txBox="1"/>
          <p:nvPr/>
        </p:nvSpPr>
        <p:spPr>
          <a:xfrm>
            <a:off x="4481584" y="7213988"/>
            <a:ext cx="5285467" cy="647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57200">
              <a:lnSpc>
                <a:spcPts val="6300"/>
              </a:lnSpc>
              <a:defRPr sz="3600" b="0">
                <a:solidFill>
                  <a:srgbClr val="333333"/>
                </a:solidFill>
                <a:latin typeface="Helvetica Light"/>
                <a:ea typeface="Helvetica Light"/>
                <a:cs typeface="Helvetica Light"/>
                <a:sym typeface="Helvetica Light"/>
              </a:defRPr>
            </a:lvl1pPr>
          </a:lstStyle>
          <a:p>
            <a:r>
              <a:t>Demo</a:t>
            </a:r>
          </a:p>
        </p:txBody>
      </p:sp>
      <p:sp>
        <p:nvSpPr>
          <p:cNvPr id="145" name="Requirements"/>
          <p:cNvSpPr txBox="1"/>
          <p:nvPr/>
        </p:nvSpPr>
        <p:spPr>
          <a:xfrm>
            <a:off x="4030031" y="2064610"/>
            <a:ext cx="3796957" cy="647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3600" b="0">
                <a:latin typeface="Helvetica Light"/>
                <a:ea typeface="Helvetica Light"/>
                <a:cs typeface="Helvetica Light"/>
                <a:sym typeface="Helvetica Light"/>
              </a:defRPr>
            </a:lvl1pPr>
          </a:lstStyle>
          <a:p>
            <a:r>
              <a:t>Requirements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 name="1e56a267387c62433c4ea00ea99c448e8944e6ff_apple-logo.png" descr="1e56a267387c62433c4ea00ea99c448e8944e6ff_apple-logo.png"/>
          <p:cNvPicPr>
            <a:picLocks noChangeAspect="1"/>
          </p:cNvPicPr>
          <p:nvPr/>
        </p:nvPicPr>
        <p:blipFill>
          <a:blip r:embed="rId3">
            <a:extLst/>
          </a:blip>
          <a:stretch>
            <a:fillRect/>
          </a:stretch>
        </p:blipFill>
        <p:spPr>
          <a:xfrm>
            <a:off x="5889753" y="2703626"/>
            <a:ext cx="1728382" cy="2147058"/>
          </a:xfrm>
          <a:prstGeom prst="rect">
            <a:avLst/>
          </a:prstGeom>
          <a:ln w="12700">
            <a:miter lim="400000"/>
          </a:ln>
        </p:spPr>
      </p:pic>
      <p:pic>
        <p:nvPicPr>
          <p:cNvPr id="331" name="Android_robot.png" descr="Android_robot.png"/>
          <p:cNvPicPr>
            <a:picLocks noChangeAspect="1"/>
          </p:cNvPicPr>
          <p:nvPr/>
        </p:nvPicPr>
        <p:blipFill>
          <a:blip r:embed="rId4">
            <a:extLst/>
          </a:blip>
          <a:stretch>
            <a:fillRect/>
          </a:stretch>
        </p:blipFill>
        <p:spPr>
          <a:xfrm>
            <a:off x="2218377" y="2749241"/>
            <a:ext cx="1728382" cy="2055828"/>
          </a:xfrm>
          <a:prstGeom prst="rect">
            <a:avLst/>
          </a:prstGeom>
          <a:ln w="12700">
            <a:miter lim="400000"/>
          </a:ln>
        </p:spPr>
      </p:pic>
      <p:pic>
        <p:nvPicPr>
          <p:cNvPr id="332" name="windows-phone-color-new.png" descr="windows-phone-color-new.png"/>
          <p:cNvPicPr>
            <a:picLocks noChangeAspect="1"/>
          </p:cNvPicPr>
          <p:nvPr/>
        </p:nvPicPr>
        <p:blipFill>
          <a:blip r:embed="rId5">
            <a:extLst/>
          </a:blip>
          <a:stretch>
            <a:fillRect/>
          </a:stretch>
        </p:blipFill>
        <p:spPr>
          <a:xfrm>
            <a:off x="9140317" y="2703626"/>
            <a:ext cx="2147058" cy="2147058"/>
          </a:xfrm>
          <a:prstGeom prst="rect">
            <a:avLst/>
          </a:prstGeom>
          <a:ln w="12700">
            <a:miter lim="400000"/>
          </a:ln>
        </p:spPr>
      </p:pic>
      <p:pic>
        <p:nvPicPr>
          <p:cNvPr id="333" name="tabs-default-sml.png" descr="tabs-default-sml.png"/>
          <p:cNvPicPr>
            <a:picLocks noChangeAspect="1"/>
          </p:cNvPicPr>
          <p:nvPr/>
        </p:nvPicPr>
        <p:blipFill>
          <a:blip r:embed="rId6">
            <a:extLst/>
          </a:blip>
          <a:stretch>
            <a:fillRect/>
          </a:stretch>
        </p:blipFill>
        <p:spPr>
          <a:xfrm>
            <a:off x="5315875" y="5611904"/>
            <a:ext cx="2876137" cy="1438070"/>
          </a:xfrm>
          <a:prstGeom prst="rect">
            <a:avLst/>
          </a:prstGeom>
          <a:ln w="12700">
            <a:miter lim="400000"/>
          </a:ln>
        </p:spPr>
      </p:pic>
      <p:pic>
        <p:nvPicPr>
          <p:cNvPr id="334" name="pasted-image.tiff" descr="pasted-image.tiff"/>
          <p:cNvPicPr>
            <a:picLocks noChangeAspect="1"/>
          </p:cNvPicPr>
          <p:nvPr/>
        </p:nvPicPr>
        <p:blipFill>
          <a:blip r:embed="rId7">
            <a:extLst/>
          </a:blip>
          <a:stretch>
            <a:fillRect/>
          </a:stretch>
        </p:blipFill>
        <p:spPr>
          <a:xfrm>
            <a:off x="8619213" y="5611904"/>
            <a:ext cx="3189266" cy="1438070"/>
          </a:xfrm>
          <a:prstGeom prst="rect">
            <a:avLst/>
          </a:prstGeom>
          <a:ln w="12700">
            <a:miter lim="400000"/>
          </a:ln>
        </p:spPr>
      </p:pic>
      <p:pic>
        <p:nvPicPr>
          <p:cNvPr id="335" name="pasted-image.tiff" descr="pasted-image.tiff"/>
          <p:cNvPicPr>
            <a:picLocks noChangeAspect="1"/>
          </p:cNvPicPr>
          <p:nvPr/>
        </p:nvPicPr>
        <p:blipFill>
          <a:blip r:embed="rId8">
            <a:extLst/>
          </a:blip>
          <a:stretch>
            <a:fillRect/>
          </a:stretch>
        </p:blipFill>
        <p:spPr>
          <a:xfrm>
            <a:off x="1196322" y="5921269"/>
            <a:ext cx="3772493" cy="819340"/>
          </a:xfrm>
          <a:prstGeom prst="rect">
            <a:avLst/>
          </a:prstGeom>
          <a:ln w="12700">
            <a:miter lim="400000"/>
          </a:ln>
        </p:spPr>
      </p:pic>
      <p:pic>
        <p:nvPicPr>
          <p:cNvPr id="336" name="programming.png" descr="programming.png"/>
          <p:cNvPicPr>
            <a:picLocks noChangeAspect="1"/>
          </p:cNvPicPr>
          <p:nvPr/>
        </p:nvPicPr>
        <p:blipFill>
          <a:blip r:embed="rId9">
            <a:extLst/>
          </a:blip>
          <a:stretch>
            <a:fillRect/>
          </a:stretch>
        </p:blipFill>
        <p:spPr>
          <a:xfrm>
            <a:off x="2307772" y="275250"/>
            <a:ext cx="1245693" cy="1245692"/>
          </a:xfrm>
          <a:prstGeom prst="rect">
            <a:avLst/>
          </a:prstGeom>
          <a:ln w="12700">
            <a:miter lim="400000"/>
          </a:ln>
        </p:spPr>
      </p:pic>
      <p:sp>
        <p:nvSpPr>
          <p:cNvPr id="337" name="OS Rules"/>
          <p:cNvSpPr txBox="1"/>
          <p:nvPr/>
        </p:nvSpPr>
        <p:spPr>
          <a:xfrm>
            <a:off x="1113215" y="390096"/>
            <a:ext cx="8925799" cy="1016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6000" b="0">
                <a:latin typeface="Helvetica Light"/>
                <a:ea typeface="Helvetica Light"/>
                <a:cs typeface="Helvetica Light"/>
                <a:sym typeface="Helvetica Light"/>
              </a:defRPr>
            </a:lvl1pPr>
          </a:lstStyle>
          <a:p>
            <a:r>
              <a:t>OS Rules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Testing"/>
          <p:cNvSpPr txBox="1"/>
          <p:nvPr/>
        </p:nvSpPr>
        <p:spPr>
          <a:xfrm>
            <a:off x="2039501" y="390096"/>
            <a:ext cx="8925798" cy="1016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6000" b="0">
                <a:latin typeface="Helvetica Light"/>
                <a:ea typeface="Helvetica Light"/>
                <a:cs typeface="Helvetica Light"/>
                <a:sym typeface="Helvetica Light"/>
              </a:defRPr>
            </a:lvl1pPr>
          </a:lstStyle>
          <a:p>
            <a:r>
              <a:t>Testing</a:t>
            </a:r>
          </a:p>
        </p:txBody>
      </p:sp>
      <p:pic>
        <p:nvPicPr>
          <p:cNvPr id="358" name="smartphone.png" descr="smartphone.png"/>
          <p:cNvPicPr>
            <a:picLocks noChangeAspect="1"/>
          </p:cNvPicPr>
          <p:nvPr/>
        </p:nvPicPr>
        <p:blipFill>
          <a:blip r:embed="rId3">
            <a:extLst/>
          </a:blip>
          <a:stretch>
            <a:fillRect/>
          </a:stretch>
        </p:blipFill>
        <p:spPr>
          <a:xfrm>
            <a:off x="4018154" y="275250"/>
            <a:ext cx="1245693" cy="1245692"/>
          </a:xfrm>
          <a:prstGeom prst="rect">
            <a:avLst/>
          </a:prstGeom>
          <a:ln w="12700">
            <a:miter lim="400000"/>
          </a:ln>
        </p:spPr>
      </p:pic>
      <p:pic>
        <p:nvPicPr>
          <p:cNvPr id="359" name="Schermata 2017-07-25 alle 15.44.44.png" descr="Schermata 2017-07-25 alle 15.44.44.png"/>
          <p:cNvPicPr>
            <a:picLocks noChangeAspect="1"/>
          </p:cNvPicPr>
          <p:nvPr/>
        </p:nvPicPr>
        <p:blipFill>
          <a:blip r:embed="rId4">
            <a:extLst/>
          </a:blip>
          <a:stretch>
            <a:fillRect/>
          </a:stretch>
        </p:blipFill>
        <p:spPr>
          <a:xfrm>
            <a:off x="816563" y="2251284"/>
            <a:ext cx="2931173" cy="5251032"/>
          </a:xfrm>
          <a:prstGeom prst="rect">
            <a:avLst/>
          </a:prstGeom>
          <a:ln w="12700">
            <a:miter lim="400000"/>
          </a:ln>
        </p:spPr>
      </p:pic>
      <p:pic>
        <p:nvPicPr>
          <p:cNvPr id="360" name="Schermata 2017-07-25 alle 15.51.53.png" descr="Schermata 2017-07-25 alle 15.51.53.png"/>
          <p:cNvPicPr>
            <a:picLocks noChangeAspect="1"/>
          </p:cNvPicPr>
          <p:nvPr/>
        </p:nvPicPr>
        <p:blipFill>
          <a:blip r:embed="rId5">
            <a:extLst/>
          </a:blip>
          <a:stretch>
            <a:fillRect/>
          </a:stretch>
        </p:blipFill>
        <p:spPr>
          <a:xfrm>
            <a:off x="5036813" y="2251284"/>
            <a:ext cx="2931173" cy="5235357"/>
          </a:xfrm>
          <a:prstGeom prst="rect">
            <a:avLst/>
          </a:prstGeom>
          <a:ln w="12700">
            <a:miter lim="400000"/>
          </a:ln>
        </p:spPr>
      </p:pic>
      <p:sp>
        <p:nvSpPr>
          <p:cNvPr id="361" name="iPhone 7"/>
          <p:cNvSpPr txBox="1"/>
          <p:nvPr/>
        </p:nvSpPr>
        <p:spPr>
          <a:xfrm>
            <a:off x="1275844" y="8347503"/>
            <a:ext cx="2012610" cy="647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57200">
              <a:lnSpc>
                <a:spcPts val="6300"/>
              </a:lnSpc>
              <a:defRPr sz="3600" b="0">
                <a:solidFill>
                  <a:srgbClr val="333333"/>
                </a:solidFill>
                <a:latin typeface="Helvetica Light"/>
                <a:ea typeface="Helvetica Light"/>
                <a:cs typeface="Helvetica Light"/>
                <a:sym typeface="Helvetica Light"/>
              </a:defRPr>
            </a:lvl1pPr>
          </a:lstStyle>
          <a:p>
            <a:r>
              <a:t>iPhone 7</a:t>
            </a:r>
          </a:p>
        </p:txBody>
      </p:sp>
      <p:sp>
        <p:nvSpPr>
          <p:cNvPr id="362" name="iPhone 6"/>
          <p:cNvSpPr txBox="1"/>
          <p:nvPr/>
        </p:nvSpPr>
        <p:spPr>
          <a:xfrm>
            <a:off x="5496095" y="8331829"/>
            <a:ext cx="2012610" cy="647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57200">
              <a:lnSpc>
                <a:spcPts val="6300"/>
              </a:lnSpc>
              <a:defRPr sz="3600" b="0">
                <a:solidFill>
                  <a:srgbClr val="333333"/>
                </a:solidFill>
                <a:latin typeface="Helvetica Light"/>
                <a:ea typeface="Helvetica Light"/>
                <a:cs typeface="Helvetica Light"/>
                <a:sym typeface="Helvetica Light"/>
              </a:defRPr>
            </a:lvl1pPr>
          </a:lstStyle>
          <a:p>
            <a:r>
              <a:t>iPhone 6</a:t>
            </a:r>
          </a:p>
        </p:txBody>
      </p:sp>
      <p:pic>
        <p:nvPicPr>
          <p:cNvPr id="363" name="Schermata 2017-07-25 alle 15.58.48.png" descr="Schermata 2017-07-25 alle 15.58.48.png"/>
          <p:cNvPicPr>
            <a:picLocks noChangeAspect="1"/>
          </p:cNvPicPr>
          <p:nvPr/>
        </p:nvPicPr>
        <p:blipFill>
          <a:blip r:embed="rId6">
            <a:extLst/>
          </a:blip>
          <a:stretch>
            <a:fillRect/>
          </a:stretch>
        </p:blipFill>
        <p:spPr>
          <a:xfrm>
            <a:off x="9257065" y="2469225"/>
            <a:ext cx="2705332" cy="4815150"/>
          </a:xfrm>
          <a:prstGeom prst="rect">
            <a:avLst/>
          </a:prstGeom>
          <a:ln w="12700">
            <a:miter lim="400000"/>
          </a:ln>
        </p:spPr>
      </p:pic>
      <p:sp>
        <p:nvSpPr>
          <p:cNvPr id="364" name="iPhone 5"/>
          <p:cNvSpPr txBox="1"/>
          <p:nvPr/>
        </p:nvSpPr>
        <p:spPr>
          <a:xfrm>
            <a:off x="9603426" y="8347503"/>
            <a:ext cx="2012610" cy="647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57200">
              <a:lnSpc>
                <a:spcPts val="6300"/>
              </a:lnSpc>
              <a:defRPr sz="3600" b="0">
                <a:solidFill>
                  <a:srgbClr val="333333"/>
                </a:solidFill>
                <a:latin typeface="Helvetica Light"/>
                <a:ea typeface="Helvetica Light"/>
                <a:cs typeface="Helvetica Light"/>
                <a:sym typeface="Helvetica Light"/>
              </a:defRPr>
            </a:lvl1pPr>
          </a:lstStyle>
          <a:p>
            <a:r>
              <a:t>iPhone 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Demo"/>
          <p:cNvSpPr txBox="1"/>
          <p:nvPr/>
        </p:nvSpPr>
        <p:spPr>
          <a:xfrm>
            <a:off x="668246" y="7213988"/>
            <a:ext cx="8925799" cy="647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3600" b="0">
                <a:latin typeface="Helvetica Light"/>
                <a:ea typeface="Helvetica Light"/>
                <a:cs typeface="Helvetica Light"/>
                <a:sym typeface="Helvetica Light"/>
              </a:defRPr>
            </a:lvl1pPr>
          </a:lstStyle>
          <a:p>
            <a:r>
              <a:t>Demo</a:t>
            </a:r>
          </a:p>
        </p:txBody>
      </p:sp>
      <p:sp>
        <p:nvSpPr>
          <p:cNvPr id="342" name="Outline"/>
          <p:cNvSpPr txBox="1"/>
          <p:nvPr/>
        </p:nvSpPr>
        <p:spPr>
          <a:xfrm>
            <a:off x="2039501" y="390096"/>
            <a:ext cx="8925798" cy="1016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6000" b="0">
                <a:latin typeface="Helvetica Light"/>
                <a:ea typeface="Helvetica Light"/>
                <a:cs typeface="Helvetica Light"/>
                <a:sym typeface="Helvetica Light"/>
              </a:defRPr>
            </a:lvl1pPr>
          </a:lstStyle>
          <a:p>
            <a:r>
              <a:t>Outline</a:t>
            </a:r>
          </a:p>
        </p:txBody>
      </p:sp>
      <p:pic>
        <p:nvPicPr>
          <p:cNvPr id="343" name="layers.png" descr="layers.png"/>
          <p:cNvPicPr>
            <a:picLocks noChangeAspect="1"/>
          </p:cNvPicPr>
          <p:nvPr/>
        </p:nvPicPr>
        <p:blipFill>
          <a:blip r:embed="rId2">
            <a:extLst/>
          </a:blip>
          <a:stretch>
            <a:fillRect/>
          </a:stretch>
        </p:blipFill>
        <p:spPr>
          <a:xfrm>
            <a:off x="2772287" y="3482073"/>
            <a:ext cx="1245692" cy="1245693"/>
          </a:xfrm>
          <a:prstGeom prst="rect">
            <a:avLst/>
          </a:prstGeom>
          <a:ln w="12700">
            <a:miter lim="400000"/>
          </a:ln>
        </p:spPr>
      </p:pic>
      <p:pic>
        <p:nvPicPr>
          <p:cNvPr id="344" name="list.png" descr="list.png"/>
          <p:cNvPicPr>
            <a:picLocks noChangeAspect="1"/>
          </p:cNvPicPr>
          <p:nvPr/>
        </p:nvPicPr>
        <p:blipFill>
          <a:blip r:embed="rId3">
            <a:extLst/>
          </a:blip>
          <a:stretch>
            <a:fillRect/>
          </a:stretch>
        </p:blipFill>
        <p:spPr>
          <a:xfrm>
            <a:off x="2772287" y="1765614"/>
            <a:ext cx="1245692" cy="1245693"/>
          </a:xfrm>
          <a:prstGeom prst="rect">
            <a:avLst/>
          </a:prstGeom>
          <a:ln w="12700">
            <a:miter lim="400000"/>
          </a:ln>
        </p:spPr>
      </p:pic>
      <p:pic>
        <p:nvPicPr>
          <p:cNvPr id="345" name="programming.png" descr="programming.png"/>
          <p:cNvPicPr>
            <a:picLocks noChangeAspect="1"/>
          </p:cNvPicPr>
          <p:nvPr/>
        </p:nvPicPr>
        <p:blipFill>
          <a:blip r:embed="rId4">
            <a:extLst/>
          </a:blip>
          <a:stretch>
            <a:fillRect/>
          </a:stretch>
        </p:blipFill>
        <p:spPr>
          <a:xfrm>
            <a:off x="2772287" y="5198533"/>
            <a:ext cx="1245692" cy="1245692"/>
          </a:xfrm>
          <a:prstGeom prst="rect">
            <a:avLst/>
          </a:prstGeom>
          <a:ln w="12700">
            <a:miter lim="400000"/>
          </a:ln>
        </p:spPr>
      </p:pic>
      <p:pic>
        <p:nvPicPr>
          <p:cNvPr id="346" name="smartphone.png" descr="smartphone.png"/>
          <p:cNvPicPr>
            <a:picLocks noChangeAspect="1"/>
          </p:cNvPicPr>
          <p:nvPr/>
        </p:nvPicPr>
        <p:blipFill>
          <a:blip r:embed="rId5">
            <a:extLst/>
          </a:blip>
          <a:stretch>
            <a:fillRect/>
          </a:stretch>
        </p:blipFill>
        <p:spPr>
          <a:xfrm>
            <a:off x="2772287" y="6914992"/>
            <a:ext cx="1245692" cy="1245693"/>
          </a:xfrm>
          <a:prstGeom prst="rect">
            <a:avLst/>
          </a:prstGeom>
          <a:ln w="12700">
            <a:miter lim="400000"/>
          </a:ln>
        </p:spPr>
      </p:pic>
      <p:sp>
        <p:nvSpPr>
          <p:cNvPr id="347" name="Requirements Analysis"/>
          <p:cNvSpPr txBox="1"/>
          <p:nvPr/>
        </p:nvSpPr>
        <p:spPr>
          <a:xfrm>
            <a:off x="4481584" y="2064610"/>
            <a:ext cx="5285467" cy="647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57200">
              <a:lnSpc>
                <a:spcPts val="6300"/>
              </a:lnSpc>
              <a:defRPr sz="3600" b="0">
                <a:solidFill>
                  <a:srgbClr val="333333"/>
                </a:solidFill>
                <a:latin typeface="Helvetica Light"/>
                <a:ea typeface="Helvetica Light"/>
                <a:cs typeface="Helvetica Light"/>
                <a:sym typeface="Helvetica Light"/>
              </a:defRPr>
            </a:lvl1pPr>
          </a:lstStyle>
          <a:p>
            <a:r>
              <a:t>Requirements Analysis</a:t>
            </a:r>
          </a:p>
        </p:txBody>
      </p:sp>
      <p:sp>
        <p:nvSpPr>
          <p:cNvPr id="348" name="Design Phase"/>
          <p:cNvSpPr txBox="1"/>
          <p:nvPr/>
        </p:nvSpPr>
        <p:spPr>
          <a:xfrm>
            <a:off x="4481584" y="3781069"/>
            <a:ext cx="5285467" cy="647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57200">
              <a:lnSpc>
                <a:spcPts val="6300"/>
              </a:lnSpc>
              <a:defRPr sz="3600" b="0">
                <a:solidFill>
                  <a:srgbClr val="333333"/>
                </a:solidFill>
                <a:latin typeface="Helvetica Light"/>
                <a:ea typeface="Helvetica Light"/>
                <a:cs typeface="Helvetica Light"/>
                <a:sym typeface="Helvetica Light"/>
              </a:defRPr>
            </a:lvl1pPr>
          </a:lstStyle>
          <a:p>
            <a:r>
              <a:t>Design Phase</a:t>
            </a:r>
          </a:p>
        </p:txBody>
      </p:sp>
      <p:sp>
        <p:nvSpPr>
          <p:cNvPr id="349" name="Implementation"/>
          <p:cNvSpPr txBox="1"/>
          <p:nvPr/>
        </p:nvSpPr>
        <p:spPr>
          <a:xfrm>
            <a:off x="4481584" y="5497529"/>
            <a:ext cx="5285467" cy="647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57200">
              <a:lnSpc>
                <a:spcPts val="6300"/>
              </a:lnSpc>
              <a:defRPr sz="3600" b="0">
                <a:solidFill>
                  <a:srgbClr val="333333"/>
                </a:solidFill>
                <a:latin typeface="Helvetica Light"/>
                <a:ea typeface="Helvetica Light"/>
                <a:cs typeface="Helvetica Light"/>
                <a:sym typeface="Helvetica Light"/>
              </a:defRPr>
            </a:lvl1pPr>
          </a:lstStyle>
          <a:p>
            <a:r>
              <a:t>Implementation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Demo"/>
          <p:cNvSpPr txBox="1"/>
          <p:nvPr/>
        </p:nvSpPr>
        <p:spPr>
          <a:xfrm>
            <a:off x="2039501" y="390096"/>
            <a:ext cx="8925798" cy="1016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6000" b="0">
                <a:latin typeface="Helvetica Light"/>
                <a:ea typeface="Helvetica Light"/>
                <a:cs typeface="Helvetica Light"/>
                <a:sym typeface="Helvetica Light"/>
              </a:defRPr>
            </a:lvl1pPr>
          </a:lstStyle>
          <a:p>
            <a:r>
              <a:t>Demo</a:t>
            </a:r>
          </a:p>
        </p:txBody>
      </p:sp>
      <p:pic>
        <p:nvPicPr>
          <p:cNvPr id="352" name="smartphone.png" descr="smartphone.png"/>
          <p:cNvPicPr>
            <a:picLocks noChangeAspect="1"/>
          </p:cNvPicPr>
          <p:nvPr/>
        </p:nvPicPr>
        <p:blipFill>
          <a:blip r:embed="rId3">
            <a:extLst/>
          </a:blip>
          <a:stretch>
            <a:fillRect/>
          </a:stretch>
        </p:blipFill>
        <p:spPr>
          <a:xfrm>
            <a:off x="4018154" y="275250"/>
            <a:ext cx="1245693" cy="1245692"/>
          </a:xfrm>
          <a:prstGeom prst="rect">
            <a:avLst/>
          </a:prstGeom>
          <a:ln w="12700">
            <a:miter lim="400000"/>
          </a:ln>
        </p:spPr>
      </p:pic>
      <p:pic>
        <p:nvPicPr>
          <p:cNvPr id="353" name="IMG_8437.PNG" descr="IMG_8437.PNG"/>
          <p:cNvPicPr>
            <a:picLocks noChangeAspect="1"/>
          </p:cNvPicPr>
          <p:nvPr/>
        </p:nvPicPr>
        <p:blipFill>
          <a:blip r:embed="rId4">
            <a:extLst/>
          </a:blip>
          <a:stretch>
            <a:fillRect/>
          </a:stretch>
        </p:blipFill>
        <p:spPr>
          <a:xfrm>
            <a:off x="4961307" y="2135710"/>
            <a:ext cx="3082186" cy="548218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Thank you for your attention!"/>
          <p:cNvSpPr txBox="1"/>
          <p:nvPr/>
        </p:nvSpPr>
        <p:spPr>
          <a:xfrm>
            <a:off x="2280247" y="6024232"/>
            <a:ext cx="8916549" cy="647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3600" b="0">
                <a:latin typeface="Helvetica Light"/>
                <a:ea typeface="Helvetica Light"/>
                <a:cs typeface="Helvetica Light"/>
                <a:sym typeface="Helvetica Light"/>
              </a:defRPr>
            </a:lvl1pPr>
          </a:lstStyle>
          <a:p>
            <a:r>
              <a:rPr dirty="0"/>
              <a:t>Thank you for your attention!</a:t>
            </a:r>
          </a:p>
        </p:txBody>
      </p:sp>
      <p:pic>
        <p:nvPicPr>
          <p:cNvPr id="9" name="pasted-image.tiff" descr="pasted-image.tiff">
            <a:extLst>
              <a:ext uri="{FF2B5EF4-FFF2-40B4-BE49-F238E27FC236}">
                <a16:creationId xmlns:a16="http://schemas.microsoft.com/office/drawing/2014/main" id="{F5E7D244-854A-4145-A8BF-F682958E556C}"/>
              </a:ext>
            </a:extLst>
          </p:cNvPr>
          <p:cNvPicPr>
            <a:picLocks noChangeAspect="1"/>
          </p:cNvPicPr>
          <p:nvPr/>
        </p:nvPicPr>
        <p:blipFill>
          <a:blip r:embed="rId2">
            <a:extLst/>
          </a:blip>
          <a:stretch>
            <a:fillRect/>
          </a:stretch>
        </p:blipFill>
        <p:spPr>
          <a:xfrm>
            <a:off x="6594780" y="1438911"/>
            <a:ext cx="3926615" cy="2968647"/>
          </a:xfrm>
          <a:prstGeom prst="rect">
            <a:avLst/>
          </a:prstGeom>
          <a:ln w="12700">
            <a:miter lim="400000"/>
          </a:ln>
        </p:spPr>
      </p:pic>
      <p:pic>
        <p:nvPicPr>
          <p:cNvPr id="10" name="PNGPIX-COM-Microsoft-Logo-PNG-Transparent-1.png" descr="PNGPIX-COM-Microsoft-Logo-PNG-Transparent-1.png">
            <a:extLst>
              <a:ext uri="{FF2B5EF4-FFF2-40B4-BE49-F238E27FC236}">
                <a16:creationId xmlns:a16="http://schemas.microsoft.com/office/drawing/2014/main" id="{25F17C1A-01EA-4AA4-B6EE-A9AB445768CB}"/>
              </a:ext>
            </a:extLst>
          </p:cNvPr>
          <p:cNvPicPr>
            <a:picLocks noChangeAspect="1"/>
          </p:cNvPicPr>
          <p:nvPr/>
        </p:nvPicPr>
        <p:blipFill>
          <a:blip r:embed="rId3">
            <a:extLst/>
          </a:blip>
          <a:stretch>
            <a:fillRect/>
          </a:stretch>
        </p:blipFill>
        <p:spPr>
          <a:xfrm>
            <a:off x="2483405" y="1438911"/>
            <a:ext cx="3891672" cy="2968647"/>
          </a:xfrm>
          <a:prstGeom prst="rect">
            <a:avLst/>
          </a:prstGeom>
          <a:ln w="12700">
            <a:miter lim="400000"/>
          </a:ln>
        </p:spPr>
      </p:pic>
      <p:pic>
        <p:nvPicPr>
          <p:cNvPr id="3" name="Immagine 2">
            <a:extLst>
              <a:ext uri="{FF2B5EF4-FFF2-40B4-BE49-F238E27FC236}">
                <a16:creationId xmlns:a16="http://schemas.microsoft.com/office/drawing/2014/main" id="{4279F587-5B72-470D-871A-BA0936CC8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740" y="6835527"/>
            <a:ext cx="2005736" cy="2005736"/>
          </a:xfrm>
          <a:prstGeom prst="rect">
            <a:avLst/>
          </a:prstGeom>
        </p:spPr>
      </p:pic>
      <p:sp>
        <p:nvSpPr>
          <p:cNvPr id="11" name="Thank you for your attention!">
            <a:extLst>
              <a:ext uri="{FF2B5EF4-FFF2-40B4-BE49-F238E27FC236}">
                <a16:creationId xmlns:a16="http://schemas.microsoft.com/office/drawing/2014/main" id="{BF82709B-4D26-4F21-A7DE-350D124FFA83}"/>
              </a:ext>
            </a:extLst>
          </p:cNvPr>
          <p:cNvSpPr txBox="1"/>
          <p:nvPr/>
        </p:nvSpPr>
        <p:spPr>
          <a:xfrm>
            <a:off x="2537427" y="7245102"/>
            <a:ext cx="8916549"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3600" b="0">
                <a:latin typeface="Helvetica Light"/>
                <a:ea typeface="Helvetica Light"/>
                <a:cs typeface="Helvetica Light"/>
                <a:sym typeface="Helvetica Light"/>
              </a:defRPr>
            </a:lvl1pPr>
          </a:lstStyle>
          <a:p>
            <a:r>
              <a:rPr lang="en-GB" dirty="0"/>
              <a:t>You can find the project on:</a:t>
            </a:r>
          </a:p>
          <a:p>
            <a:r>
              <a:rPr lang="en-GB" dirty="0">
                <a:hlinkClick r:id="rId5"/>
              </a:rPr>
              <a:t>https://github.com/Menne/Microsoft-House</a:t>
            </a:r>
            <a:endParaRPr lang="en-GB" dirty="0"/>
          </a:p>
        </p:txBody>
      </p:sp>
      <p:sp>
        <p:nvSpPr>
          <p:cNvPr id="12" name="Group project for the course…">
            <a:extLst>
              <a:ext uri="{FF2B5EF4-FFF2-40B4-BE49-F238E27FC236}">
                <a16:creationId xmlns:a16="http://schemas.microsoft.com/office/drawing/2014/main" id="{4764F803-7C4F-4CBB-BA4F-ECD495B22B97}"/>
              </a:ext>
            </a:extLst>
          </p:cNvPr>
          <p:cNvSpPr txBox="1"/>
          <p:nvPr/>
        </p:nvSpPr>
        <p:spPr>
          <a:xfrm>
            <a:off x="1960328" y="4702934"/>
            <a:ext cx="9556388" cy="10259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defRPr sz="3000" b="0">
                <a:latin typeface="Helvetica Light"/>
                <a:ea typeface="Helvetica Light"/>
                <a:cs typeface="Helvetica Light"/>
                <a:sym typeface="Helvetica Light"/>
              </a:defRPr>
            </a:pPr>
            <a:r>
              <a:rPr lang="en-GB" dirty="0"/>
              <a:t>Project for the course</a:t>
            </a:r>
          </a:p>
          <a:p>
            <a:pPr>
              <a:defRPr sz="3000" b="0">
                <a:latin typeface="Helvetica Light"/>
                <a:ea typeface="Helvetica Light"/>
                <a:cs typeface="Helvetica Light"/>
                <a:sym typeface="Helvetica Light"/>
              </a:defRPr>
            </a:pPr>
            <a:r>
              <a:rPr lang="en-GB" i="1" dirty="0">
                <a:latin typeface="Helvetica"/>
                <a:ea typeface="Helvetica"/>
                <a:cs typeface="Helvetica"/>
                <a:sym typeface="Helvetica"/>
              </a:rPr>
              <a:t>Design and Implementation </a:t>
            </a:r>
            <a:r>
              <a:rPr i="1" dirty="0">
                <a:latin typeface="Helvetica"/>
                <a:ea typeface="Helvetica"/>
                <a:cs typeface="Helvetica"/>
                <a:sym typeface="Helvetica"/>
              </a:rPr>
              <a:t>of Mobile Applications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calendar.png" descr="calendar.png"/>
          <p:cNvPicPr>
            <a:picLocks noChangeAspect="1"/>
          </p:cNvPicPr>
          <p:nvPr/>
        </p:nvPicPr>
        <p:blipFill>
          <a:blip r:embed="rId3">
            <a:extLst/>
          </a:blip>
          <a:stretch>
            <a:fillRect/>
          </a:stretch>
        </p:blipFill>
        <p:spPr>
          <a:xfrm>
            <a:off x="5674485" y="6992637"/>
            <a:ext cx="1286868" cy="1286868"/>
          </a:xfrm>
          <a:prstGeom prst="rect">
            <a:avLst/>
          </a:prstGeom>
          <a:ln w="12700">
            <a:miter lim="400000"/>
          </a:ln>
        </p:spPr>
      </p:pic>
      <p:pic>
        <p:nvPicPr>
          <p:cNvPr id="150" name="reunion.png" descr="reunion.png"/>
          <p:cNvPicPr>
            <a:picLocks noChangeAspect="1"/>
          </p:cNvPicPr>
          <p:nvPr/>
        </p:nvPicPr>
        <p:blipFill>
          <a:blip r:embed="rId4">
            <a:extLst/>
          </a:blip>
          <a:stretch>
            <a:fillRect/>
          </a:stretch>
        </p:blipFill>
        <p:spPr>
          <a:xfrm>
            <a:off x="5674485" y="2258714"/>
            <a:ext cx="1286868" cy="1286869"/>
          </a:xfrm>
          <a:prstGeom prst="rect">
            <a:avLst/>
          </a:prstGeom>
          <a:ln w="12700">
            <a:miter lim="400000"/>
          </a:ln>
        </p:spPr>
      </p:pic>
      <p:sp>
        <p:nvSpPr>
          <p:cNvPr id="151" name="Booking Meeting Rooms"/>
          <p:cNvSpPr txBox="1"/>
          <p:nvPr/>
        </p:nvSpPr>
        <p:spPr>
          <a:xfrm>
            <a:off x="7258651" y="2595231"/>
            <a:ext cx="5285466" cy="647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457200">
              <a:lnSpc>
                <a:spcPts val="6300"/>
              </a:lnSpc>
              <a:defRPr sz="3600" b="0">
                <a:solidFill>
                  <a:srgbClr val="333333"/>
                </a:solidFill>
                <a:latin typeface="Helvetica Light"/>
                <a:ea typeface="Helvetica Light"/>
                <a:cs typeface="Helvetica Light"/>
                <a:sym typeface="Helvetica Light"/>
              </a:defRPr>
            </a:lvl1pPr>
          </a:lstStyle>
          <a:p>
            <a:r>
              <a:t>Booking Meeting Rooms</a:t>
            </a:r>
          </a:p>
        </p:txBody>
      </p:sp>
      <p:sp>
        <p:nvSpPr>
          <p:cNvPr id="152" name="Parking Reservations"/>
          <p:cNvSpPr txBox="1"/>
          <p:nvPr/>
        </p:nvSpPr>
        <p:spPr>
          <a:xfrm>
            <a:off x="7303862" y="4953726"/>
            <a:ext cx="4585445" cy="647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457200">
              <a:lnSpc>
                <a:spcPts val="6300"/>
              </a:lnSpc>
              <a:defRPr sz="3600" b="0">
                <a:solidFill>
                  <a:srgbClr val="333333"/>
                </a:solidFill>
                <a:latin typeface="Helvetica Light"/>
                <a:ea typeface="Helvetica Light"/>
                <a:cs typeface="Helvetica Light"/>
                <a:sym typeface="Helvetica Light"/>
              </a:defRPr>
            </a:lvl1pPr>
          </a:lstStyle>
          <a:p>
            <a:r>
              <a:t>Parking Reservations</a:t>
            </a:r>
          </a:p>
        </p:txBody>
      </p:sp>
      <p:sp>
        <p:nvSpPr>
          <p:cNvPr id="153" name="Shared Calendar"/>
          <p:cNvSpPr txBox="1"/>
          <p:nvPr/>
        </p:nvSpPr>
        <p:spPr>
          <a:xfrm>
            <a:off x="7365741" y="7312221"/>
            <a:ext cx="3682753" cy="647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457200">
              <a:lnSpc>
                <a:spcPts val="6300"/>
              </a:lnSpc>
              <a:defRPr sz="3600" b="0">
                <a:solidFill>
                  <a:srgbClr val="333333"/>
                </a:solidFill>
                <a:latin typeface="Helvetica Light"/>
                <a:ea typeface="Helvetica Light"/>
                <a:cs typeface="Helvetica Light"/>
                <a:sym typeface="Helvetica Light"/>
              </a:defRPr>
            </a:lvl1pPr>
          </a:lstStyle>
          <a:p>
            <a:r>
              <a:t>Shared Calendar</a:t>
            </a:r>
          </a:p>
        </p:txBody>
      </p:sp>
      <p:pic>
        <p:nvPicPr>
          <p:cNvPr id="154" name="parking.png" descr="parking.png"/>
          <p:cNvPicPr>
            <a:picLocks noChangeAspect="1"/>
          </p:cNvPicPr>
          <p:nvPr/>
        </p:nvPicPr>
        <p:blipFill>
          <a:blip r:embed="rId5">
            <a:extLst/>
          </a:blip>
          <a:stretch>
            <a:fillRect/>
          </a:stretch>
        </p:blipFill>
        <p:spPr>
          <a:xfrm>
            <a:off x="5674485" y="4634142"/>
            <a:ext cx="1286868" cy="1286868"/>
          </a:xfrm>
          <a:prstGeom prst="rect">
            <a:avLst/>
          </a:prstGeom>
          <a:ln w="12700">
            <a:miter lim="400000"/>
          </a:ln>
        </p:spPr>
      </p:pic>
      <p:pic>
        <p:nvPicPr>
          <p:cNvPr id="155" name="Login-Icon-180-no-title.png" descr="Login-Icon-180-no-title.png"/>
          <p:cNvPicPr>
            <a:picLocks noChangeAspect="1"/>
          </p:cNvPicPr>
          <p:nvPr/>
        </p:nvPicPr>
        <p:blipFill>
          <a:blip r:embed="rId6">
            <a:extLst/>
          </a:blip>
          <a:stretch>
            <a:fillRect/>
          </a:stretch>
        </p:blipFill>
        <p:spPr>
          <a:xfrm>
            <a:off x="619312" y="3117850"/>
            <a:ext cx="4128726" cy="3517900"/>
          </a:xfrm>
          <a:prstGeom prst="rect">
            <a:avLst/>
          </a:prstGeom>
          <a:ln w="12700">
            <a:miter lim="400000"/>
          </a:ln>
        </p:spPr>
      </p:pic>
      <p:sp>
        <p:nvSpPr>
          <p:cNvPr id="156" name="Requirements"/>
          <p:cNvSpPr txBox="1"/>
          <p:nvPr/>
        </p:nvSpPr>
        <p:spPr>
          <a:xfrm>
            <a:off x="2039501" y="390096"/>
            <a:ext cx="8925798" cy="1016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6000" b="0">
                <a:latin typeface="Helvetica Light"/>
                <a:ea typeface="Helvetica Light"/>
                <a:cs typeface="Helvetica Light"/>
                <a:sym typeface="Helvetica Light"/>
              </a:defRPr>
            </a:lvl1pPr>
          </a:lstStyle>
          <a:p>
            <a:r>
              <a:t>Requirements</a:t>
            </a:r>
          </a:p>
        </p:txBody>
      </p:sp>
      <p:pic>
        <p:nvPicPr>
          <p:cNvPr id="157" name="list.png" descr="list.png"/>
          <p:cNvPicPr>
            <a:picLocks noChangeAspect="1"/>
          </p:cNvPicPr>
          <p:nvPr/>
        </p:nvPicPr>
        <p:blipFill>
          <a:blip r:embed="rId7">
            <a:extLst/>
          </a:blip>
          <a:stretch>
            <a:fillRect/>
          </a:stretch>
        </p:blipFill>
        <p:spPr>
          <a:xfrm>
            <a:off x="2764857" y="275250"/>
            <a:ext cx="1245692" cy="124569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calendar.png" descr="calendar.png"/>
          <p:cNvPicPr>
            <a:picLocks noChangeAspect="1"/>
          </p:cNvPicPr>
          <p:nvPr/>
        </p:nvPicPr>
        <p:blipFill>
          <a:blip r:embed="rId3">
            <a:extLst/>
          </a:blip>
          <a:stretch>
            <a:fillRect/>
          </a:stretch>
        </p:blipFill>
        <p:spPr>
          <a:xfrm>
            <a:off x="2785511" y="7018036"/>
            <a:ext cx="1286868" cy="1286868"/>
          </a:xfrm>
          <a:prstGeom prst="rect">
            <a:avLst/>
          </a:prstGeom>
          <a:ln w="12700">
            <a:miter lim="400000"/>
          </a:ln>
        </p:spPr>
      </p:pic>
      <p:sp>
        <p:nvSpPr>
          <p:cNvPr id="162" name="Requirements"/>
          <p:cNvSpPr txBox="1"/>
          <p:nvPr/>
        </p:nvSpPr>
        <p:spPr>
          <a:xfrm>
            <a:off x="2039501" y="390096"/>
            <a:ext cx="8925798" cy="1016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6000" b="0">
                <a:latin typeface="Helvetica Light"/>
                <a:ea typeface="Helvetica Light"/>
                <a:cs typeface="Helvetica Light"/>
                <a:sym typeface="Helvetica Light"/>
              </a:defRPr>
            </a:lvl1pPr>
          </a:lstStyle>
          <a:p>
            <a:r>
              <a:t>Requirements</a:t>
            </a:r>
          </a:p>
        </p:txBody>
      </p:sp>
      <p:pic>
        <p:nvPicPr>
          <p:cNvPr id="163" name="reunion.png" descr="reunion.png"/>
          <p:cNvPicPr>
            <a:picLocks noChangeAspect="1"/>
          </p:cNvPicPr>
          <p:nvPr/>
        </p:nvPicPr>
        <p:blipFill>
          <a:blip r:embed="rId4">
            <a:extLst/>
          </a:blip>
          <a:stretch>
            <a:fillRect/>
          </a:stretch>
        </p:blipFill>
        <p:spPr>
          <a:xfrm>
            <a:off x="2785511" y="2267181"/>
            <a:ext cx="1286868" cy="1286868"/>
          </a:xfrm>
          <a:prstGeom prst="rect">
            <a:avLst/>
          </a:prstGeom>
          <a:ln w="12700">
            <a:miter lim="400000"/>
          </a:ln>
        </p:spPr>
      </p:pic>
      <p:pic>
        <p:nvPicPr>
          <p:cNvPr id="164" name="parking.png" descr="parking.png"/>
          <p:cNvPicPr>
            <a:picLocks noChangeAspect="1"/>
          </p:cNvPicPr>
          <p:nvPr/>
        </p:nvPicPr>
        <p:blipFill>
          <a:blip r:embed="rId5">
            <a:extLst/>
          </a:blip>
          <a:stretch>
            <a:fillRect/>
          </a:stretch>
        </p:blipFill>
        <p:spPr>
          <a:xfrm>
            <a:off x="2785511" y="4642609"/>
            <a:ext cx="1286868" cy="1286868"/>
          </a:xfrm>
          <a:prstGeom prst="rect">
            <a:avLst/>
          </a:prstGeom>
          <a:ln w="12700">
            <a:miter lim="400000"/>
          </a:ln>
        </p:spPr>
      </p:pic>
      <p:sp>
        <p:nvSpPr>
          <p:cNvPr id="165" name="Freccia"/>
          <p:cNvSpPr/>
          <p:nvPr/>
        </p:nvSpPr>
        <p:spPr>
          <a:xfrm>
            <a:off x="1436199" y="2566724"/>
            <a:ext cx="1068880" cy="687782"/>
          </a:xfrm>
          <a:prstGeom prst="rightArrow">
            <a:avLst>
              <a:gd name="adj1" fmla="val 27761"/>
              <a:gd name="adj2" fmla="val 66190"/>
            </a:avLst>
          </a:prstGeom>
          <a:solidFill>
            <a:schemeClr val="accent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166" name="001-employee.png" descr="001-employee.png"/>
          <p:cNvPicPr>
            <a:picLocks noChangeAspect="1"/>
          </p:cNvPicPr>
          <p:nvPr/>
        </p:nvPicPr>
        <p:blipFill>
          <a:blip r:embed="rId6">
            <a:extLst/>
          </a:blip>
          <a:stretch>
            <a:fillRect/>
          </a:stretch>
        </p:blipFill>
        <p:spPr>
          <a:xfrm>
            <a:off x="8879719" y="4575760"/>
            <a:ext cx="1245692" cy="1245693"/>
          </a:xfrm>
          <a:prstGeom prst="rect">
            <a:avLst/>
          </a:prstGeom>
          <a:ln w="12700">
            <a:miter lim="400000"/>
          </a:ln>
        </p:spPr>
      </p:pic>
      <p:pic>
        <p:nvPicPr>
          <p:cNvPr id="167" name="002-woman.png" descr="002-woman.png"/>
          <p:cNvPicPr>
            <a:picLocks noChangeAspect="1"/>
          </p:cNvPicPr>
          <p:nvPr/>
        </p:nvPicPr>
        <p:blipFill>
          <a:blip r:embed="rId7">
            <a:extLst/>
          </a:blip>
          <a:stretch>
            <a:fillRect/>
          </a:stretch>
        </p:blipFill>
        <p:spPr>
          <a:xfrm>
            <a:off x="9942331" y="5123669"/>
            <a:ext cx="1245692" cy="1245693"/>
          </a:xfrm>
          <a:prstGeom prst="rect">
            <a:avLst/>
          </a:prstGeom>
          <a:ln w="12700">
            <a:miter lim="400000"/>
          </a:ln>
        </p:spPr>
      </p:pic>
      <p:pic>
        <p:nvPicPr>
          <p:cNvPr id="168" name="003-boss.png" descr="003-boss.png"/>
          <p:cNvPicPr>
            <a:picLocks noChangeAspect="1"/>
          </p:cNvPicPr>
          <p:nvPr/>
        </p:nvPicPr>
        <p:blipFill>
          <a:blip r:embed="rId8">
            <a:extLst/>
          </a:blip>
          <a:stretch>
            <a:fillRect/>
          </a:stretch>
        </p:blipFill>
        <p:spPr>
          <a:xfrm>
            <a:off x="7805455" y="2755155"/>
            <a:ext cx="1286868" cy="1286868"/>
          </a:xfrm>
          <a:prstGeom prst="rect">
            <a:avLst/>
          </a:prstGeom>
          <a:ln w="12700">
            <a:miter lim="400000"/>
          </a:ln>
        </p:spPr>
      </p:pic>
      <p:pic>
        <p:nvPicPr>
          <p:cNvPr id="169" name="004-man.png" descr="004-man.png"/>
          <p:cNvPicPr>
            <a:picLocks noChangeAspect="1"/>
          </p:cNvPicPr>
          <p:nvPr/>
        </p:nvPicPr>
        <p:blipFill>
          <a:blip r:embed="rId9">
            <a:extLst/>
          </a:blip>
          <a:stretch>
            <a:fillRect/>
          </a:stretch>
        </p:blipFill>
        <p:spPr>
          <a:xfrm>
            <a:off x="9091577" y="3056529"/>
            <a:ext cx="1286868" cy="1286868"/>
          </a:xfrm>
          <a:prstGeom prst="rect">
            <a:avLst/>
          </a:prstGeom>
          <a:ln w="12700">
            <a:miter lim="400000"/>
          </a:ln>
        </p:spPr>
      </p:pic>
      <p:pic>
        <p:nvPicPr>
          <p:cNvPr id="170" name="003-boss.png" descr="003-boss.png"/>
          <p:cNvPicPr>
            <a:picLocks noChangeAspect="1"/>
          </p:cNvPicPr>
          <p:nvPr/>
        </p:nvPicPr>
        <p:blipFill>
          <a:blip r:embed="rId8">
            <a:extLst/>
          </a:blip>
          <a:stretch>
            <a:fillRect/>
          </a:stretch>
        </p:blipFill>
        <p:spPr>
          <a:xfrm>
            <a:off x="6637397" y="3363650"/>
            <a:ext cx="1286869" cy="1286869"/>
          </a:xfrm>
          <a:prstGeom prst="rect">
            <a:avLst/>
          </a:prstGeom>
          <a:ln w="12700">
            <a:miter lim="400000"/>
          </a:ln>
        </p:spPr>
      </p:pic>
      <p:pic>
        <p:nvPicPr>
          <p:cNvPr id="171" name="002-woman.png" descr="002-woman.png"/>
          <p:cNvPicPr>
            <a:picLocks noChangeAspect="1"/>
          </p:cNvPicPr>
          <p:nvPr/>
        </p:nvPicPr>
        <p:blipFill>
          <a:blip r:embed="rId7">
            <a:extLst/>
          </a:blip>
          <a:stretch>
            <a:fillRect/>
          </a:stretch>
        </p:blipFill>
        <p:spPr>
          <a:xfrm>
            <a:off x="7826043" y="4253954"/>
            <a:ext cx="1245692" cy="1245692"/>
          </a:xfrm>
          <a:prstGeom prst="rect">
            <a:avLst/>
          </a:prstGeom>
          <a:ln w="12700">
            <a:miter lim="400000"/>
          </a:ln>
        </p:spPr>
      </p:pic>
      <p:pic>
        <p:nvPicPr>
          <p:cNvPr id="172" name="001-employee.png" descr="001-employee.png"/>
          <p:cNvPicPr>
            <a:picLocks noChangeAspect="1"/>
          </p:cNvPicPr>
          <p:nvPr/>
        </p:nvPicPr>
        <p:blipFill>
          <a:blip r:embed="rId6">
            <a:extLst/>
          </a:blip>
          <a:stretch>
            <a:fillRect/>
          </a:stretch>
        </p:blipFill>
        <p:spPr>
          <a:xfrm>
            <a:off x="6657985" y="4890417"/>
            <a:ext cx="1245693" cy="1245693"/>
          </a:xfrm>
          <a:prstGeom prst="rect">
            <a:avLst/>
          </a:prstGeom>
          <a:ln w="12700">
            <a:miter lim="400000"/>
          </a:ln>
        </p:spPr>
      </p:pic>
      <p:pic>
        <p:nvPicPr>
          <p:cNvPr id="173" name="004-man.png" descr="004-man.png"/>
          <p:cNvPicPr>
            <a:picLocks noChangeAspect="1"/>
          </p:cNvPicPr>
          <p:nvPr/>
        </p:nvPicPr>
        <p:blipFill>
          <a:blip r:embed="rId9">
            <a:extLst/>
          </a:blip>
          <a:stretch>
            <a:fillRect/>
          </a:stretch>
        </p:blipFill>
        <p:spPr>
          <a:xfrm>
            <a:off x="7805455" y="5711577"/>
            <a:ext cx="1286868" cy="1286868"/>
          </a:xfrm>
          <a:prstGeom prst="rect">
            <a:avLst/>
          </a:prstGeom>
          <a:ln w="12700">
            <a:miter lim="400000"/>
          </a:ln>
        </p:spPr>
      </p:pic>
      <p:pic>
        <p:nvPicPr>
          <p:cNvPr id="174" name="list.png" descr="list.png"/>
          <p:cNvPicPr>
            <a:picLocks noChangeAspect="1"/>
          </p:cNvPicPr>
          <p:nvPr/>
        </p:nvPicPr>
        <p:blipFill>
          <a:blip r:embed="rId10">
            <a:extLst/>
          </a:blip>
          <a:stretch>
            <a:fillRect/>
          </a:stretch>
        </p:blipFill>
        <p:spPr>
          <a:xfrm>
            <a:off x="2764857" y="275250"/>
            <a:ext cx="1245692" cy="124569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calendar.png" descr="calendar.png"/>
          <p:cNvPicPr>
            <a:picLocks noChangeAspect="1"/>
          </p:cNvPicPr>
          <p:nvPr/>
        </p:nvPicPr>
        <p:blipFill>
          <a:blip r:embed="rId3">
            <a:extLst/>
          </a:blip>
          <a:stretch>
            <a:fillRect/>
          </a:stretch>
        </p:blipFill>
        <p:spPr>
          <a:xfrm>
            <a:off x="2785511" y="7018036"/>
            <a:ext cx="1286868" cy="1286868"/>
          </a:xfrm>
          <a:prstGeom prst="rect">
            <a:avLst/>
          </a:prstGeom>
          <a:ln w="12700">
            <a:miter lim="400000"/>
          </a:ln>
        </p:spPr>
      </p:pic>
      <p:sp>
        <p:nvSpPr>
          <p:cNvPr id="179" name="Requirements"/>
          <p:cNvSpPr txBox="1"/>
          <p:nvPr/>
        </p:nvSpPr>
        <p:spPr>
          <a:xfrm>
            <a:off x="2039501" y="390096"/>
            <a:ext cx="8925798" cy="1016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6000" b="0">
                <a:latin typeface="Helvetica Light"/>
                <a:ea typeface="Helvetica Light"/>
                <a:cs typeface="Helvetica Light"/>
                <a:sym typeface="Helvetica Light"/>
              </a:defRPr>
            </a:lvl1pPr>
          </a:lstStyle>
          <a:p>
            <a:r>
              <a:t>Requirements</a:t>
            </a:r>
          </a:p>
        </p:txBody>
      </p:sp>
      <p:pic>
        <p:nvPicPr>
          <p:cNvPr id="180" name="reunion.png" descr="reunion.png"/>
          <p:cNvPicPr>
            <a:picLocks noChangeAspect="1"/>
          </p:cNvPicPr>
          <p:nvPr/>
        </p:nvPicPr>
        <p:blipFill>
          <a:blip r:embed="rId4">
            <a:extLst/>
          </a:blip>
          <a:stretch>
            <a:fillRect/>
          </a:stretch>
        </p:blipFill>
        <p:spPr>
          <a:xfrm>
            <a:off x="2785511" y="2267181"/>
            <a:ext cx="1286868" cy="1286868"/>
          </a:xfrm>
          <a:prstGeom prst="rect">
            <a:avLst/>
          </a:prstGeom>
          <a:ln w="12700">
            <a:miter lim="400000"/>
          </a:ln>
        </p:spPr>
      </p:pic>
      <p:pic>
        <p:nvPicPr>
          <p:cNvPr id="181" name="parking.png" descr="parking.png"/>
          <p:cNvPicPr>
            <a:picLocks noChangeAspect="1"/>
          </p:cNvPicPr>
          <p:nvPr/>
        </p:nvPicPr>
        <p:blipFill>
          <a:blip r:embed="rId5">
            <a:extLst/>
          </a:blip>
          <a:stretch>
            <a:fillRect/>
          </a:stretch>
        </p:blipFill>
        <p:spPr>
          <a:xfrm>
            <a:off x="2785511" y="4642609"/>
            <a:ext cx="1286868" cy="1286868"/>
          </a:xfrm>
          <a:prstGeom prst="rect">
            <a:avLst/>
          </a:prstGeom>
          <a:ln w="12700">
            <a:miter lim="400000"/>
          </a:ln>
        </p:spPr>
      </p:pic>
      <p:sp>
        <p:nvSpPr>
          <p:cNvPr id="182" name="Freccia"/>
          <p:cNvSpPr/>
          <p:nvPr/>
        </p:nvSpPr>
        <p:spPr>
          <a:xfrm>
            <a:off x="1436199" y="4942151"/>
            <a:ext cx="1068880" cy="687783"/>
          </a:xfrm>
          <a:prstGeom prst="rightArrow">
            <a:avLst>
              <a:gd name="adj1" fmla="val 27761"/>
              <a:gd name="adj2" fmla="val 66190"/>
            </a:avLst>
          </a:prstGeom>
          <a:solidFill>
            <a:schemeClr val="accent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183" name="static_qr_code_without_logo.jpg" descr="static_qr_code_without_logo.jpg"/>
          <p:cNvPicPr>
            <a:picLocks noChangeAspect="1"/>
          </p:cNvPicPr>
          <p:nvPr/>
        </p:nvPicPr>
        <p:blipFill>
          <a:blip r:embed="rId6">
            <a:extLst/>
          </a:blip>
          <a:stretch>
            <a:fillRect/>
          </a:stretch>
        </p:blipFill>
        <p:spPr>
          <a:xfrm>
            <a:off x="6500883" y="2477597"/>
            <a:ext cx="4798405" cy="4798406"/>
          </a:xfrm>
          <a:prstGeom prst="rect">
            <a:avLst/>
          </a:prstGeom>
          <a:ln w="12700">
            <a:miter lim="400000"/>
          </a:ln>
        </p:spPr>
      </p:pic>
      <p:pic>
        <p:nvPicPr>
          <p:cNvPr id="184" name="list.png" descr="list.png"/>
          <p:cNvPicPr>
            <a:picLocks noChangeAspect="1"/>
          </p:cNvPicPr>
          <p:nvPr/>
        </p:nvPicPr>
        <p:blipFill>
          <a:blip r:embed="rId7">
            <a:extLst/>
          </a:blip>
          <a:stretch>
            <a:fillRect/>
          </a:stretch>
        </p:blipFill>
        <p:spPr>
          <a:xfrm>
            <a:off x="2764857" y="275250"/>
            <a:ext cx="1245692" cy="1245692"/>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calendar.png" descr="calendar.png"/>
          <p:cNvPicPr>
            <a:picLocks noChangeAspect="1"/>
          </p:cNvPicPr>
          <p:nvPr/>
        </p:nvPicPr>
        <p:blipFill>
          <a:blip r:embed="rId3">
            <a:extLst/>
          </a:blip>
          <a:stretch>
            <a:fillRect/>
          </a:stretch>
        </p:blipFill>
        <p:spPr>
          <a:xfrm>
            <a:off x="2785511" y="7018036"/>
            <a:ext cx="1286868" cy="1286868"/>
          </a:xfrm>
          <a:prstGeom prst="rect">
            <a:avLst/>
          </a:prstGeom>
          <a:ln w="12700">
            <a:miter lim="400000"/>
          </a:ln>
        </p:spPr>
      </p:pic>
      <p:sp>
        <p:nvSpPr>
          <p:cNvPr id="189" name="Requirements"/>
          <p:cNvSpPr txBox="1"/>
          <p:nvPr/>
        </p:nvSpPr>
        <p:spPr>
          <a:xfrm>
            <a:off x="2039501" y="390096"/>
            <a:ext cx="8925798" cy="1016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6000" b="0">
                <a:latin typeface="Helvetica Light"/>
                <a:ea typeface="Helvetica Light"/>
                <a:cs typeface="Helvetica Light"/>
                <a:sym typeface="Helvetica Light"/>
              </a:defRPr>
            </a:lvl1pPr>
          </a:lstStyle>
          <a:p>
            <a:r>
              <a:rPr dirty="0"/>
              <a:t>Requirements</a:t>
            </a:r>
          </a:p>
        </p:txBody>
      </p:sp>
      <p:pic>
        <p:nvPicPr>
          <p:cNvPr id="190" name="reunion.png" descr="reunion.png"/>
          <p:cNvPicPr>
            <a:picLocks noChangeAspect="1"/>
          </p:cNvPicPr>
          <p:nvPr/>
        </p:nvPicPr>
        <p:blipFill>
          <a:blip r:embed="rId4">
            <a:extLst/>
          </a:blip>
          <a:stretch>
            <a:fillRect/>
          </a:stretch>
        </p:blipFill>
        <p:spPr>
          <a:xfrm>
            <a:off x="2785511" y="2267181"/>
            <a:ext cx="1286868" cy="1286868"/>
          </a:xfrm>
          <a:prstGeom prst="rect">
            <a:avLst/>
          </a:prstGeom>
          <a:ln w="12700">
            <a:miter lim="400000"/>
          </a:ln>
        </p:spPr>
      </p:pic>
      <p:pic>
        <p:nvPicPr>
          <p:cNvPr id="191" name="parking.png" descr="parking.png"/>
          <p:cNvPicPr>
            <a:picLocks noChangeAspect="1"/>
          </p:cNvPicPr>
          <p:nvPr/>
        </p:nvPicPr>
        <p:blipFill>
          <a:blip r:embed="rId5">
            <a:extLst/>
          </a:blip>
          <a:stretch>
            <a:fillRect/>
          </a:stretch>
        </p:blipFill>
        <p:spPr>
          <a:xfrm>
            <a:off x="2785511" y="4642609"/>
            <a:ext cx="1286868" cy="1286868"/>
          </a:xfrm>
          <a:prstGeom prst="rect">
            <a:avLst/>
          </a:prstGeom>
          <a:ln w="12700">
            <a:miter lim="400000"/>
          </a:ln>
        </p:spPr>
      </p:pic>
      <p:sp>
        <p:nvSpPr>
          <p:cNvPr id="192" name="Freccia"/>
          <p:cNvSpPr/>
          <p:nvPr/>
        </p:nvSpPr>
        <p:spPr>
          <a:xfrm>
            <a:off x="1436199" y="7300647"/>
            <a:ext cx="1068880" cy="687783"/>
          </a:xfrm>
          <a:prstGeom prst="rightArrow">
            <a:avLst>
              <a:gd name="adj1" fmla="val 27761"/>
              <a:gd name="adj2" fmla="val 66190"/>
            </a:avLst>
          </a:prstGeom>
          <a:solidFill>
            <a:schemeClr val="accent1"/>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193" name="check-mark.png" descr="check-mark.png"/>
          <p:cNvPicPr>
            <a:picLocks noChangeAspect="1"/>
          </p:cNvPicPr>
          <p:nvPr/>
        </p:nvPicPr>
        <p:blipFill>
          <a:blip r:embed="rId6">
            <a:extLst/>
          </a:blip>
          <a:stretch>
            <a:fillRect/>
          </a:stretch>
        </p:blipFill>
        <p:spPr>
          <a:xfrm>
            <a:off x="6685749" y="3046269"/>
            <a:ext cx="2635226" cy="2635226"/>
          </a:xfrm>
          <a:prstGeom prst="rect">
            <a:avLst/>
          </a:prstGeom>
          <a:ln w="12700">
            <a:miter lim="400000"/>
          </a:ln>
        </p:spPr>
      </p:pic>
      <p:pic>
        <p:nvPicPr>
          <p:cNvPr id="194" name="presentation.png" descr="presentation.png"/>
          <p:cNvPicPr>
            <a:picLocks noChangeAspect="1"/>
          </p:cNvPicPr>
          <p:nvPr/>
        </p:nvPicPr>
        <p:blipFill>
          <a:blip r:embed="rId7">
            <a:extLst/>
          </a:blip>
          <a:stretch>
            <a:fillRect/>
          </a:stretch>
        </p:blipFill>
        <p:spPr>
          <a:xfrm>
            <a:off x="8207426" y="4072104"/>
            <a:ext cx="2635226" cy="2635226"/>
          </a:xfrm>
          <a:prstGeom prst="rect">
            <a:avLst/>
          </a:prstGeom>
          <a:ln w="12700">
            <a:miter lim="400000"/>
          </a:ln>
        </p:spPr>
      </p:pic>
      <p:pic>
        <p:nvPicPr>
          <p:cNvPr id="195" name="list.png" descr="list.png"/>
          <p:cNvPicPr>
            <a:picLocks noChangeAspect="1"/>
          </p:cNvPicPr>
          <p:nvPr/>
        </p:nvPicPr>
        <p:blipFill>
          <a:blip r:embed="rId8">
            <a:extLst/>
          </a:blip>
          <a:stretch>
            <a:fillRect/>
          </a:stretch>
        </p:blipFill>
        <p:spPr>
          <a:xfrm>
            <a:off x="2764857" y="275250"/>
            <a:ext cx="1245692" cy="1245692"/>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list.png" descr="list.png"/>
          <p:cNvPicPr>
            <a:picLocks noChangeAspect="1"/>
          </p:cNvPicPr>
          <p:nvPr/>
        </p:nvPicPr>
        <p:blipFill>
          <a:blip r:embed="rId3">
            <a:extLst/>
          </a:blip>
          <a:stretch>
            <a:fillRect/>
          </a:stretch>
        </p:blipFill>
        <p:spPr>
          <a:xfrm>
            <a:off x="2764857" y="275250"/>
            <a:ext cx="1245692" cy="1245692"/>
          </a:xfrm>
          <a:prstGeom prst="rect">
            <a:avLst/>
          </a:prstGeom>
          <a:ln w="12700">
            <a:miter lim="400000"/>
          </a:ln>
        </p:spPr>
      </p:pic>
      <p:sp>
        <p:nvSpPr>
          <p:cNvPr id="200" name="Use case"/>
          <p:cNvSpPr txBox="1"/>
          <p:nvPr/>
        </p:nvSpPr>
        <p:spPr>
          <a:xfrm>
            <a:off x="1486520" y="390096"/>
            <a:ext cx="8925799" cy="1016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6000" b="0">
                <a:latin typeface="Helvetica Light"/>
                <a:ea typeface="Helvetica Light"/>
                <a:cs typeface="Helvetica Light"/>
                <a:sym typeface="Helvetica Light"/>
              </a:defRPr>
            </a:lvl1pPr>
          </a:lstStyle>
          <a:p>
            <a:r>
              <a:rPr dirty="0"/>
              <a:t>Use case</a:t>
            </a:r>
            <a:r>
              <a:rPr lang="it-IT" dirty="0"/>
              <a:t>s</a:t>
            </a:r>
            <a:endParaRPr dirty="0"/>
          </a:p>
        </p:txBody>
      </p:sp>
      <p:pic>
        <p:nvPicPr>
          <p:cNvPr id="201" name="Use case diagram.png" descr="Use case diagram.png"/>
          <p:cNvPicPr>
            <a:picLocks noChangeAspect="1"/>
          </p:cNvPicPr>
          <p:nvPr/>
        </p:nvPicPr>
        <p:blipFill>
          <a:blip r:embed="rId4">
            <a:extLst/>
          </a:blip>
          <a:stretch>
            <a:fillRect/>
          </a:stretch>
        </p:blipFill>
        <p:spPr>
          <a:xfrm>
            <a:off x="3142883" y="1779249"/>
            <a:ext cx="6719034" cy="764290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Design Phase"/>
          <p:cNvSpPr txBox="1"/>
          <p:nvPr/>
        </p:nvSpPr>
        <p:spPr>
          <a:xfrm>
            <a:off x="758214" y="3781069"/>
            <a:ext cx="10367777" cy="647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3600" b="0">
                <a:latin typeface="Helvetica Light"/>
                <a:ea typeface="Helvetica Light"/>
                <a:cs typeface="Helvetica Light"/>
                <a:sym typeface="Helvetica Light"/>
              </a:defRPr>
            </a:lvl1pPr>
          </a:lstStyle>
          <a:p>
            <a:r>
              <a:t>Design Phase</a:t>
            </a:r>
          </a:p>
        </p:txBody>
      </p:sp>
      <p:sp>
        <p:nvSpPr>
          <p:cNvPr id="206" name="Outline"/>
          <p:cNvSpPr txBox="1"/>
          <p:nvPr/>
        </p:nvSpPr>
        <p:spPr>
          <a:xfrm>
            <a:off x="2039501" y="390096"/>
            <a:ext cx="8925798" cy="1016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6000" b="0">
                <a:latin typeface="Helvetica Light"/>
                <a:ea typeface="Helvetica Light"/>
                <a:cs typeface="Helvetica Light"/>
                <a:sym typeface="Helvetica Light"/>
              </a:defRPr>
            </a:lvl1pPr>
          </a:lstStyle>
          <a:p>
            <a:r>
              <a:t>Outline</a:t>
            </a:r>
          </a:p>
        </p:txBody>
      </p:sp>
      <p:pic>
        <p:nvPicPr>
          <p:cNvPr id="207" name="layers.png" descr="layers.png"/>
          <p:cNvPicPr>
            <a:picLocks noChangeAspect="1"/>
          </p:cNvPicPr>
          <p:nvPr/>
        </p:nvPicPr>
        <p:blipFill>
          <a:blip r:embed="rId3">
            <a:extLst/>
          </a:blip>
          <a:stretch>
            <a:fillRect/>
          </a:stretch>
        </p:blipFill>
        <p:spPr>
          <a:xfrm>
            <a:off x="2772287" y="3482073"/>
            <a:ext cx="1245692" cy="1245693"/>
          </a:xfrm>
          <a:prstGeom prst="rect">
            <a:avLst/>
          </a:prstGeom>
          <a:ln w="12700">
            <a:miter lim="400000"/>
          </a:ln>
        </p:spPr>
      </p:pic>
      <p:pic>
        <p:nvPicPr>
          <p:cNvPr id="208" name="list.png" descr="list.png"/>
          <p:cNvPicPr>
            <a:picLocks noChangeAspect="1"/>
          </p:cNvPicPr>
          <p:nvPr/>
        </p:nvPicPr>
        <p:blipFill>
          <a:blip r:embed="rId4">
            <a:extLst/>
          </a:blip>
          <a:stretch>
            <a:fillRect/>
          </a:stretch>
        </p:blipFill>
        <p:spPr>
          <a:xfrm>
            <a:off x="2772287" y="1765614"/>
            <a:ext cx="1245692" cy="1245693"/>
          </a:xfrm>
          <a:prstGeom prst="rect">
            <a:avLst/>
          </a:prstGeom>
          <a:ln w="12700">
            <a:miter lim="400000"/>
          </a:ln>
        </p:spPr>
      </p:pic>
      <p:pic>
        <p:nvPicPr>
          <p:cNvPr id="209" name="programming.png" descr="programming.png"/>
          <p:cNvPicPr>
            <a:picLocks noChangeAspect="1"/>
          </p:cNvPicPr>
          <p:nvPr/>
        </p:nvPicPr>
        <p:blipFill>
          <a:blip r:embed="rId5">
            <a:extLst/>
          </a:blip>
          <a:stretch>
            <a:fillRect/>
          </a:stretch>
        </p:blipFill>
        <p:spPr>
          <a:xfrm>
            <a:off x="2772287" y="5198533"/>
            <a:ext cx="1245692" cy="1245692"/>
          </a:xfrm>
          <a:prstGeom prst="rect">
            <a:avLst/>
          </a:prstGeom>
          <a:ln w="12700">
            <a:miter lim="400000"/>
          </a:ln>
        </p:spPr>
      </p:pic>
      <p:pic>
        <p:nvPicPr>
          <p:cNvPr id="210" name="smartphone.png" descr="smartphone.png"/>
          <p:cNvPicPr>
            <a:picLocks noChangeAspect="1"/>
          </p:cNvPicPr>
          <p:nvPr/>
        </p:nvPicPr>
        <p:blipFill>
          <a:blip r:embed="rId6">
            <a:extLst/>
          </a:blip>
          <a:stretch>
            <a:fillRect/>
          </a:stretch>
        </p:blipFill>
        <p:spPr>
          <a:xfrm>
            <a:off x="2772287" y="6914992"/>
            <a:ext cx="1245692" cy="1245693"/>
          </a:xfrm>
          <a:prstGeom prst="rect">
            <a:avLst/>
          </a:prstGeom>
          <a:ln w="12700">
            <a:miter lim="400000"/>
          </a:ln>
        </p:spPr>
      </p:pic>
      <p:sp>
        <p:nvSpPr>
          <p:cNvPr id="211" name="Requirements Analysis"/>
          <p:cNvSpPr txBox="1"/>
          <p:nvPr/>
        </p:nvSpPr>
        <p:spPr>
          <a:xfrm>
            <a:off x="4481584" y="2064610"/>
            <a:ext cx="5285467" cy="647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57200">
              <a:lnSpc>
                <a:spcPts val="6300"/>
              </a:lnSpc>
              <a:defRPr sz="3600" b="0">
                <a:solidFill>
                  <a:srgbClr val="333333"/>
                </a:solidFill>
                <a:latin typeface="Helvetica Light"/>
                <a:ea typeface="Helvetica Light"/>
                <a:cs typeface="Helvetica Light"/>
                <a:sym typeface="Helvetica Light"/>
              </a:defRPr>
            </a:lvl1pPr>
          </a:lstStyle>
          <a:p>
            <a:r>
              <a:t>Requirements Analysis</a:t>
            </a:r>
          </a:p>
        </p:txBody>
      </p:sp>
      <p:sp>
        <p:nvSpPr>
          <p:cNvPr id="212" name="Implementation"/>
          <p:cNvSpPr txBox="1"/>
          <p:nvPr/>
        </p:nvSpPr>
        <p:spPr>
          <a:xfrm>
            <a:off x="4481584" y="5497529"/>
            <a:ext cx="5285467" cy="647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57200">
              <a:lnSpc>
                <a:spcPts val="6300"/>
              </a:lnSpc>
              <a:defRPr sz="3600" b="0">
                <a:solidFill>
                  <a:srgbClr val="333333"/>
                </a:solidFill>
                <a:latin typeface="Helvetica Light"/>
                <a:ea typeface="Helvetica Light"/>
                <a:cs typeface="Helvetica Light"/>
                <a:sym typeface="Helvetica Light"/>
              </a:defRPr>
            </a:lvl1pPr>
          </a:lstStyle>
          <a:p>
            <a:r>
              <a:t>Implementation</a:t>
            </a:r>
          </a:p>
        </p:txBody>
      </p:sp>
      <p:sp>
        <p:nvSpPr>
          <p:cNvPr id="213" name="Demo"/>
          <p:cNvSpPr txBox="1"/>
          <p:nvPr/>
        </p:nvSpPr>
        <p:spPr>
          <a:xfrm>
            <a:off x="4481584" y="7213988"/>
            <a:ext cx="5285467" cy="6477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57200">
              <a:lnSpc>
                <a:spcPts val="6300"/>
              </a:lnSpc>
              <a:defRPr sz="3600" b="0">
                <a:solidFill>
                  <a:srgbClr val="333333"/>
                </a:solidFill>
                <a:latin typeface="Helvetica Light"/>
                <a:ea typeface="Helvetica Light"/>
                <a:cs typeface="Helvetica Light"/>
                <a:sym typeface="Helvetica Light"/>
              </a:defRPr>
            </a:lvl1pPr>
          </a:lstStyle>
          <a:p>
            <a:r>
              <a:t>Demo</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High Level Component"/>
          <p:cNvSpPr txBox="1"/>
          <p:nvPr/>
        </p:nvSpPr>
        <p:spPr>
          <a:xfrm>
            <a:off x="3376445" y="466797"/>
            <a:ext cx="9482310" cy="101600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6000" b="0">
                <a:latin typeface="Helvetica Light"/>
                <a:ea typeface="Helvetica Light"/>
                <a:cs typeface="Helvetica Light"/>
                <a:sym typeface="Helvetica Light"/>
              </a:defRPr>
            </a:lvl1pPr>
          </a:lstStyle>
          <a:p>
            <a:r>
              <a:rPr dirty="0"/>
              <a:t>High Level Component</a:t>
            </a:r>
            <a:r>
              <a:rPr lang="it-IT" dirty="0"/>
              <a:t>s</a:t>
            </a:r>
            <a:endParaRPr dirty="0"/>
          </a:p>
        </p:txBody>
      </p:sp>
      <p:pic>
        <p:nvPicPr>
          <p:cNvPr id="218" name="layers.png" descr="layers.png"/>
          <p:cNvPicPr>
            <a:picLocks noChangeAspect="1"/>
          </p:cNvPicPr>
          <p:nvPr/>
        </p:nvPicPr>
        <p:blipFill>
          <a:blip r:embed="rId3">
            <a:extLst/>
          </a:blip>
          <a:stretch>
            <a:fillRect/>
          </a:stretch>
        </p:blipFill>
        <p:spPr>
          <a:xfrm>
            <a:off x="2691134" y="351951"/>
            <a:ext cx="1245692" cy="1245692"/>
          </a:xfrm>
          <a:prstGeom prst="rect">
            <a:avLst/>
          </a:prstGeom>
          <a:ln w="12700">
            <a:miter lim="400000"/>
          </a:ln>
        </p:spPr>
      </p:pic>
      <p:pic>
        <p:nvPicPr>
          <p:cNvPr id="219" name="High level component diagram (1).png" descr="High level component diagram (1).png"/>
          <p:cNvPicPr>
            <a:picLocks noChangeAspect="1"/>
          </p:cNvPicPr>
          <p:nvPr/>
        </p:nvPicPr>
        <p:blipFill>
          <a:blip r:embed="rId4">
            <a:extLst/>
          </a:blip>
          <a:stretch>
            <a:fillRect/>
          </a:stretch>
        </p:blipFill>
        <p:spPr>
          <a:xfrm>
            <a:off x="1015422" y="2471475"/>
            <a:ext cx="10973956" cy="625845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41</TotalTime>
  <Words>961</Words>
  <Application>Microsoft Office PowerPoint</Application>
  <PresentationFormat>Personalizzato</PresentationFormat>
  <Paragraphs>85</Paragraphs>
  <Slides>24</Slides>
  <Notes>20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24</vt:i4>
      </vt:variant>
    </vt:vector>
  </HeadingPairs>
  <TitlesOfParts>
    <vt:vector size="31" baseType="lpstr">
      <vt:lpstr>Helvetica</vt:lpstr>
      <vt:lpstr>Helvetica Light</vt:lpstr>
      <vt:lpstr>Helvetica Neue</vt:lpstr>
      <vt:lpstr>Helvetica Neue Light</vt:lpstr>
      <vt:lpstr>Helvetica Neue Medium</vt:lpstr>
      <vt:lpstr>Helvetica Neue Thin</vt:lpstr>
      <vt:lpstr>White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Emanuele Torelli</dc:creator>
  <cp:lastModifiedBy>Emanuele Torelli</cp:lastModifiedBy>
  <cp:revision>7</cp:revision>
  <dcterms:modified xsi:type="dcterms:W3CDTF">2017-09-27T21:16:29Z</dcterms:modified>
</cp:coreProperties>
</file>